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9" r:id="rId3"/>
    <p:sldId id="261" r:id="rId4"/>
    <p:sldId id="260" r:id="rId5"/>
    <p:sldId id="262" r:id="rId6"/>
    <p:sldId id="267" r:id="rId7"/>
    <p:sldId id="258" r:id="rId8"/>
    <p:sldId id="257" r:id="rId9"/>
    <p:sldId id="263" r:id="rId10"/>
    <p:sldId id="264" r:id="rId11"/>
    <p:sldId id="265" r:id="rId12"/>
    <p:sldId id="269" r:id="rId13"/>
    <p:sldId id="268" r:id="rId14"/>
    <p:sldId id="270" r:id="rId15"/>
    <p:sldId id="266" r:id="rId16"/>
  </p:sldIdLst>
  <p:sldSz cx="12192000" cy="12188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88" userDrawn="1">
          <p15:clr>
            <a:srgbClr val="A4A3A4"/>
          </p15:clr>
        </p15:guide>
        <p15:guide id="3" orient="horz" pos="10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86B"/>
    <a:srgbClr val="51CAC4"/>
    <a:srgbClr val="E9F0FB"/>
    <a:srgbClr val="C76363"/>
    <a:srgbClr val="FB807F"/>
    <a:srgbClr val="ADD5A2"/>
    <a:srgbClr val="98B9E4"/>
    <a:srgbClr val="E2C5FF"/>
    <a:srgbClr val="ACD8A3"/>
    <a:srgbClr val="FFF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706"/>
    <p:restoredTop sz="92819"/>
  </p:normalViewPr>
  <p:slideViewPr>
    <p:cSldViewPr snapToGrid="0" snapToObjects="1" showGuides="1">
      <p:cViewPr>
        <p:scale>
          <a:sx n="24" d="100"/>
          <a:sy n="24" d="100"/>
        </p:scale>
        <p:origin x="1640" y="688"/>
      </p:cViewPr>
      <p:guideLst>
        <p:guide pos="888"/>
        <p:guide orient="horz" pos="100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94792"/>
            <a:ext cx="10363200" cy="424351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6401956"/>
            <a:ext cx="9144000" cy="2942810"/>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29104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6297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8942"/>
            <a:ext cx="2628900" cy="103294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648942"/>
            <a:ext cx="7734300" cy="103294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81081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FAF51E-3BB4-B748-80A8-4C7163F880A9}"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27186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3038745"/>
            <a:ext cx="10515600" cy="5070212"/>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8156923"/>
            <a:ext cx="10515600" cy="2666305"/>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FAF51E-3BB4-B748-80A8-4C7163F880A9}"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15991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3244711"/>
            <a:ext cx="5181600" cy="7733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AF51E-3BB4-B748-80A8-4C7163F880A9}"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28039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8945"/>
            <a:ext cx="10515600" cy="23559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987956"/>
            <a:ext cx="5157787"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839789" y="4452307"/>
            <a:ext cx="5157787"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987956"/>
            <a:ext cx="5183188" cy="1464351"/>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1" y="4452307"/>
            <a:ext cx="5183188" cy="6548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FAF51E-3BB4-B748-80A8-4C7163F880A9}" type="datetimeFigureOut">
              <a:rPr lang="en-US" smtClean="0"/>
              <a:t>9/14/20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42812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FAF51E-3BB4-B748-80A8-4C7163F880A9}" type="datetimeFigureOut">
              <a:rPr lang="en-US" smtClean="0"/>
              <a:t>9/14/20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40251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AF51E-3BB4-B748-80A8-4C7163F880A9}" type="datetimeFigureOut">
              <a:rPr lang="en-US" smtClean="0"/>
              <a:t>9/14/20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367719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754968"/>
            <a:ext cx="6172200" cy="8661966"/>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1359815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12588"/>
            <a:ext cx="3932237" cy="2844059"/>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754968"/>
            <a:ext cx="6172200" cy="8661966"/>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3656647"/>
            <a:ext cx="3932237" cy="677439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7FAF51E-3BB4-B748-80A8-4C7163F880A9}"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EB44A8-0125-F745-B346-EECBEBDCA878}" type="slidenum">
              <a:rPr lang="en-US" smtClean="0"/>
              <a:t>‹#›</a:t>
            </a:fld>
            <a:endParaRPr lang="en-US"/>
          </a:p>
        </p:txBody>
      </p:sp>
    </p:spTree>
    <p:extLst>
      <p:ext uri="{BB962C8B-B14F-4D97-AF65-F5344CB8AC3E}">
        <p14:creationId xmlns:p14="http://schemas.microsoft.com/office/powerpoint/2010/main" val="713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8945"/>
            <a:ext cx="10515600" cy="23559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3244711"/>
            <a:ext cx="10515600" cy="7733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11297238"/>
            <a:ext cx="2743200" cy="648942"/>
          </a:xfrm>
          <a:prstGeom prst="rect">
            <a:avLst/>
          </a:prstGeom>
        </p:spPr>
        <p:txBody>
          <a:bodyPr vert="horz" lIns="91440" tIns="45720" rIns="91440" bIns="45720" rtlCol="0" anchor="ctr"/>
          <a:lstStyle>
            <a:lvl1pPr algn="l">
              <a:defRPr sz="1600">
                <a:solidFill>
                  <a:schemeClr val="tx1">
                    <a:tint val="75000"/>
                  </a:schemeClr>
                </a:solidFill>
              </a:defRPr>
            </a:lvl1pPr>
          </a:lstStyle>
          <a:p>
            <a:fld id="{97FAF51E-3BB4-B748-80A8-4C7163F880A9}" type="datetimeFigureOut">
              <a:rPr lang="en-US" smtClean="0"/>
              <a:t>9/14/20</a:t>
            </a:fld>
            <a:endParaRPr lang="en-US"/>
          </a:p>
        </p:txBody>
      </p:sp>
      <p:sp>
        <p:nvSpPr>
          <p:cNvPr id="5" name="Footer Placeholder 4"/>
          <p:cNvSpPr>
            <a:spLocks noGrp="1"/>
          </p:cNvSpPr>
          <p:nvPr>
            <p:ph type="ftr" sz="quarter" idx="3"/>
          </p:nvPr>
        </p:nvSpPr>
        <p:spPr>
          <a:xfrm>
            <a:off x="4038600" y="11297238"/>
            <a:ext cx="4114800" cy="64894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11297238"/>
            <a:ext cx="2743200" cy="648942"/>
          </a:xfrm>
          <a:prstGeom prst="rect">
            <a:avLst/>
          </a:prstGeom>
        </p:spPr>
        <p:txBody>
          <a:bodyPr vert="horz" lIns="91440" tIns="45720" rIns="91440" bIns="45720" rtlCol="0" anchor="ctr"/>
          <a:lstStyle>
            <a:lvl1pPr algn="r">
              <a:defRPr sz="1600">
                <a:solidFill>
                  <a:schemeClr val="tx1">
                    <a:tint val="75000"/>
                  </a:schemeClr>
                </a:solidFill>
              </a:defRPr>
            </a:lvl1pPr>
          </a:lstStyle>
          <a:p>
            <a:fld id="{39EB44A8-0125-F745-B346-EECBEBDCA878}" type="slidenum">
              <a:rPr lang="en-US" smtClean="0"/>
              <a:t>‹#›</a:t>
            </a:fld>
            <a:endParaRPr lang="en-US"/>
          </a:p>
        </p:txBody>
      </p:sp>
    </p:spTree>
    <p:extLst>
      <p:ext uri="{BB962C8B-B14F-4D97-AF65-F5344CB8AC3E}">
        <p14:creationId xmlns:p14="http://schemas.microsoft.com/office/powerpoint/2010/main" val="144637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emf"/><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2.png"/><Relationship Id="rId7" Type="http://schemas.microsoft.com/office/2007/relationships/hdphoto" Target="../media/hdphoto7.wdp"/><Relationship Id="rId2" Type="http://schemas.openxmlformats.org/officeDocument/2006/relationships/image" Target="../media/image11.emf"/><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3.png"/><Relationship Id="rId10" Type="http://schemas.microsoft.com/office/2007/relationships/hdphoto" Target="../media/hdphoto10.wdp"/><Relationship Id="rId4" Type="http://schemas.microsoft.com/office/2007/relationships/hdphoto" Target="../media/hdphoto5.wdp"/><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14.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13.wdp"/><Relationship Id="rId4" Type="http://schemas.openxmlformats.org/officeDocument/2006/relationships/image" Target="../media/image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7.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15.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12.wdp"/><Relationship Id="rId4" Type="http://schemas.openxmlformats.org/officeDocument/2006/relationships/image" Target="../media/image3.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94310" y="9759840"/>
            <a:ext cx="2106484" cy="20616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493121" y="7384727"/>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flipH="1">
            <a:off x="2014780" y="9977519"/>
            <a:ext cx="2117771" cy="502324"/>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flipH="1">
            <a:off x="2670148" y="7502264"/>
            <a:ext cx="2106484" cy="206165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flipH="1">
            <a:off x="2005724" y="7801036"/>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377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2">
            <a:extLst>
              <a:ext uri="{28A0092B-C50C-407E-A947-70E740481C1C}">
                <a14:useLocalDpi xmlns:a14="http://schemas.microsoft.com/office/drawing/2010/main" val="0"/>
              </a:ext>
            </a:extLst>
          </a:blip>
          <a:srcRect r="10179"/>
          <a:stretch/>
        </p:blipFill>
        <p:spPr>
          <a:xfrm>
            <a:off x="0" y="1074183"/>
            <a:ext cx="4465955" cy="2411835"/>
          </a:xfrm>
          <a:prstGeom prst="rect">
            <a:avLst/>
          </a:prstGeom>
        </p:spPr>
      </p:pic>
      <p:pic>
        <p:nvPicPr>
          <p:cNvPr id="5" name="Picture 4">
            <a:extLst>
              <a:ext uri="{FF2B5EF4-FFF2-40B4-BE49-F238E27FC236}">
                <a16:creationId xmlns:a16="http://schemas.microsoft.com/office/drawing/2014/main" id="{572CD06D-6350-9B48-9949-E68EE502907A}"/>
              </a:ext>
            </a:extLst>
          </p:cNvPr>
          <p:cNvPicPr>
            <a:picLocks noChangeAspect="1"/>
          </p:cNvPicPr>
          <p:nvPr/>
        </p:nvPicPr>
        <p:blipFill rotWithShape="1">
          <a:blip r:embed="rId3">
            <a:extLst>
              <a:ext uri="{28A0092B-C50C-407E-A947-70E740481C1C}">
                <a14:useLocalDpi xmlns:a14="http://schemas.microsoft.com/office/drawing/2010/main" val="0"/>
              </a:ext>
            </a:extLst>
          </a:blip>
          <a:srcRect t="6243"/>
          <a:stretch/>
        </p:blipFill>
        <p:spPr bwMode="auto">
          <a:xfrm>
            <a:off x="4465955" y="369333"/>
            <a:ext cx="7726046" cy="4496577"/>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2">
            <a:extLst>
              <a:ext uri="{28A0092B-C50C-407E-A947-70E740481C1C}">
                <a14:useLocalDpi xmlns:a14="http://schemas.microsoft.com/office/drawing/2010/main" val="0"/>
              </a:ext>
            </a:extLst>
          </a:blip>
          <a:srcRect l="89387" t="33174" r="2" b="33652"/>
          <a:stretch/>
        </p:blipFill>
        <p:spPr>
          <a:xfrm>
            <a:off x="695739" y="274083"/>
            <a:ext cx="527588" cy="800100"/>
          </a:xfrm>
          <a:prstGeom prst="rect">
            <a:avLst/>
          </a:prstGeom>
        </p:spPr>
      </p:pic>
      <p:cxnSp>
        <p:nvCxnSpPr>
          <p:cNvPr id="8" name="Straight Connector 7">
            <a:extLst>
              <a:ext uri="{FF2B5EF4-FFF2-40B4-BE49-F238E27FC236}">
                <a16:creationId xmlns:a16="http://schemas.microsoft.com/office/drawing/2014/main" id="{F4ECA72B-2741-3A45-B337-CDAE4003FAF2}"/>
              </a:ext>
            </a:extLst>
          </p:cNvPr>
          <p:cNvCxnSpPr>
            <a:cxnSpLocks/>
          </p:cNvCxnSpPr>
          <p:nvPr/>
        </p:nvCxnSpPr>
        <p:spPr>
          <a:xfrm>
            <a:off x="4505325" y="369333"/>
            <a:ext cx="7639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6A9C5C-0D60-CF4A-A0B3-684060D413EF}"/>
              </a:ext>
            </a:extLst>
          </p:cNvPr>
          <p:cNvSpPr txBox="1"/>
          <p:nvPr/>
        </p:nvSpPr>
        <p:spPr>
          <a:xfrm>
            <a:off x="47625" y="1"/>
            <a:ext cx="336952" cy="461665"/>
          </a:xfrm>
          <a:prstGeom prst="rect">
            <a:avLst/>
          </a:prstGeom>
          <a:noFill/>
        </p:spPr>
        <p:txBody>
          <a:bodyPr wrap="none" rtlCol="0">
            <a:spAutoFit/>
          </a:bodyPr>
          <a:lstStyle/>
          <a:p>
            <a:r>
              <a:rPr lang="en-US" sz="2400" b="1" dirty="0"/>
              <a:t>a</a:t>
            </a:r>
          </a:p>
        </p:txBody>
      </p:sp>
      <p:sp>
        <p:nvSpPr>
          <p:cNvPr id="16" name="TextBox 15">
            <a:extLst>
              <a:ext uri="{FF2B5EF4-FFF2-40B4-BE49-F238E27FC236}">
                <a16:creationId xmlns:a16="http://schemas.microsoft.com/office/drawing/2014/main" id="{946F1098-23F1-4043-B7BD-C3206F7F6BBF}"/>
              </a:ext>
            </a:extLst>
          </p:cNvPr>
          <p:cNvSpPr txBox="1"/>
          <p:nvPr/>
        </p:nvSpPr>
        <p:spPr>
          <a:xfrm>
            <a:off x="4134711" y="0"/>
            <a:ext cx="349776" cy="461665"/>
          </a:xfrm>
          <a:prstGeom prst="rect">
            <a:avLst/>
          </a:prstGeom>
          <a:noFill/>
        </p:spPr>
        <p:txBody>
          <a:bodyPr wrap="none" rtlCol="0">
            <a:spAutoFit/>
          </a:bodyPr>
          <a:lstStyle/>
          <a:p>
            <a:r>
              <a:rPr lang="en-US" sz="2400" b="1" dirty="0"/>
              <a:t>b</a:t>
            </a:r>
          </a:p>
        </p:txBody>
      </p:sp>
    </p:spTree>
    <p:extLst>
      <p:ext uri="{BB962C8B-B14F-4D97-AF65-F5344CB8AC3E}">
        <p14:creationId xmlns:p14="http://schemas.microsoft.com/office/powerpoint/2010/main" val="233744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CD27EF-322A-8445-A89A-0C2AB4E4A1B9}"/>
              </a:ext>
            </a:extLst>
          </p:cNvPr>
          <p:cNvPicPr>
            <a:picLocks noChangeAspect="1"/>
          </p:cNvPicPr>
          <p:nvPr/>
        </p:nvPicPr>
        <p:blipFill rotWithShape="1">
          <a:blip r:embed="rId2">
            <a:lum bright="-20000" contrast="40000"/>
            <a:extLst>
              <a:ext uri="{28A0092B-C50C-407E-A947-70E740481C1C}">
                <a14:useLocalDpi xmlns:a14="http://schemas.microsoft.com/office/drawing/2010/main" val="0"/>
              </a:ext>
            </a:extLst>
          </a:blip>
          <a:srcRect l="66706" t="7474" r="1231" b="32210"/>
          <a:stretch/>
        </p:blipFill>
        <p:spPr bwMode="auto">
          <a:xfrm>
            <a:off x="4262199" y="186211"/>
            <a:ext cx="4362997" cy="5094915"/>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D46A9C5C-0D60-CF4A-A0B3-684060D413EF}"/>
              </a:ext>
            </a:extLst>
          </p:cNvPr>
          <p:cNvSpPr txBox="1"/>
          <p:nvPr/>
        </p:nvSpPr>
        <p:spPr>
          <a:xfrm>
            <a:off x="-37586" y="-117469"/>
            <a:ext cx="362600" cy="523220"/>
          </a:xfrm>
          <a:prstGeom prst="rect">
            <a:avLst/>
          </a:prstGeom>
          <a:noFill/>
        </p:spPr>
        <p:txBody>
          <a:bodyPr wrap="none" rtlCol="0">
            <a:spAutoFit/>
          </a:bodyPr>
          <a:lstStyle/>
          <a:p>
            <a:r>
              <a:rPr lang="en-US" sz="2800" b="1" dirty="0"/>
              <a:t>a</a:t>
            </a:r>
          </a:p>
        </p:txBody>
      </p:sp>
      <p:grpSp>
        <p:nvGrpSpPr>
          <p:cNvPr id="3" name="Group 2">
            <a:extLst>
              <a:ext uri="{FF2B5EF4-FFF2-40B4-BE49-F238E27FC236}">
                <a16:creationId xmlns:a16="http://schemas.microsoft.com/office/drawing/2014/main" id="{A9E1B2D2-CED5-0645-BE98-88ED77279FB9}"/>
              </a:ext>
            </a:extLst>
          </p:cNvPr>
          <p:cNvGrpSpPr/>
          <p:nvPr/>
        </p:nvGrpSpPr>
        <p:grpSpPr>
          <a:xfrm rot="5400000">
            <a:off x="761278" y="2051645"/>
            <a:ext cx="2685087" cy="3773875"/>
            <a:chOff x="4192448" y="211992"/>
            <a:chExt cx="2939716" cy="3987841"/>
          </a:xfrm>
        </p:grpSpPr>
        <p:pic>
          <p:nvPicPr>
            <p:cNvPr id="18" name="Picture 17" descr="A picture containing room&#10;&#10;Description automatically generated">
              <a:extLst>
                <a:ext uri="{FF2B5EF4-FFF2-40B4-BE49-F238E27FC236}">
                  <a16:creationId xmlns:a16="http://schemas.microsoft.com/office/drawing/2014/main" id="{1D8F2CA8-62F4-9040-8D5E-AC63E71AC517}"/>
                </a:ext>
              </a:extLst>
            </p:cNvPr>
            <p:cNvPicPr>
              <a:picLocks noChangeAspect="1"/>
            </p:cNvPicPr>
            <p:nvPr/>
          </p:nvPicPr>
          <p:blipFill rotWithShape="1">
            <a:blip r:embed="rId3"/>
            <a:srcRect l="28748" r="43071" b="21397"/>
            <a:stretch/>
          </p:blipFill>
          <p:spPr>
            <a:xfrm>
              <a:off x="4192448" y="325018"/>
              <a:ext cx="2939716" cy="3874815"/>
            </a:xfrm>
            <a:prstGeom prst="rect">
              <a:avLst/>
            </a:prstGeom>
          </p:spPr>
        </p:pic>
        <p:pic>
          <p:nvPicPr>
            <p:cNvPr id="10" name="Picture 9" descr="A picture containing room&#10;&#10;Description automatically generated">
              <a:extLst>
                <a:ext uri="{FF2B5EF4-FFF2-40B4-BE49-F238E27FC236}">
                  <a16:creationId xmlns:a16="http://schemas.microsoft.com/office/drawing/2014/main" id="{C48927D7-5223-B446-AB68-2990972F3447}"/>
                </a:ext>
              </a:extLst>
            </p:cNvPr>
            <p:cNvPicPr>
              <a:picLocks noChangeAspect="1"/>
            </p:cNvPicPr>
            <p:nvPr/>
          </p:nvPicPr>
          <p:blipFill rotWithShape="1">
            <a:blip r:embed="rId3"/>
            <a:srcRect l="32191" t="82028" r="59841" b="-1018"/>
            <a:stretch/>
          </p:blipFill>
          <p:spPr>
            <a:xfrm rot="16200000">
              <a:off x="4587453" y="193877"/>
              <a:ext cx="788212" cy="824441"/>
            </a:xfrm>
            <a:prstGeom prst="rect">
              <a:avLst/>
            </a:prstGeom>
          </p:spPr>
        </p:pic>
      </p:grpSp>
      <p:sp>
        <p:nvSpPr>
          <p:cNvPr id="17" name="TextBox 16">
            <a:extLst>
              <a:ext uri="{FF2B5EF4-FFF2-40B4-BE49-F238E27FC236}">
                <a16:creationId xmlns:a16="http://schemas.microsoft.com/office/drawing/2014/main" id="{C1667012-8992-8049-8EC4-E50831B9ACE2}"/>
              </a:ext>
            </a:extLst>
          </p:cNvPr>
          <p:cNvSpPr txBox="1"/>
          <p:nvPr/>
        </p:nvSpPr>
        <p:spPr>
          <a:xfrm>
            <a:off x="4387394" y="-117469"/>
            <a:ext cx="335348" cy="523220"/>
          </a:xfrm>
          <a:prstGeom prst="rect">
            <a:avLst/>
          </a:prstGeom>
          <a:noFill/>
        </p:spPr>
        <p:txBody>
          <a:bodyPr wrap="none" rtlCol="0">
            <a:spAutoFit/>
          </a:bodyPr>
          <a:lstStyle/>
          <a:p>
            <a:r>
              <a:rPr lang="en-US" sz="2800" b="1" dirty="0"/>
              <a:t>c</a:t>
            </a:r>
          </a:p>
        </p:txBody>
      </p:sp>
      <p:grpSp>
        <p:nvGrpSpPr>
          <p:cNvPr id="11" name="Group 10">
            <a:extLst>
              <a:ext uri="{FF2B5EF4-FFF2-40B4-BE49-F238E27FC236}">
                <a16:creationId xmlns:a16="http://schemas.microsoft.com/office/drawing/2014/main" id="{72DE22F0-DB0B-4448-B81B-BAA8356B4EE2}"/>
              </a:ext>
            </a:extLst>
          </p:cNvPr>
          <p:cNvGrpSpPr/>
          <p:nvPr/>
        </p:nvGrpSpPr>
        <p:grpSpPr>
          <a:xfrm>
            <a:off x="108885" y="456673"/>
            <a:ext cx="4207943" cy="1939676"/>
            <a:chOff x="108885" y="1074184"/>
            <a:chExt cx="4207943" cy="1939676"/>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4">
              <a:extLst>
                <a:ext uri="{28A0092B-C50C-407E-A947-70E740481C1C}">
                  <a14:useLocalDpi xmlns:a14="http://schemas.microsoft.com/office/drawing/2010/main" val="0"/>
                </a:ext>
              </a:extLst>
            </a:blip>
            <a:srcRect r="10179"/>
            <a:stretch/>
          </p:blipFill>
          <p:spPr>
            <a:xfrm>
              <a:off x="108885" y="1074184"/>
              <a:ext cx="3591666" cy="1939676"/>
            </a:xfrm>
            <a:prstGeom prst="rect">
              <a:avLst/>
            </a:prstGeom>
          </p:spPr>
        </p:pic>
        <p:grpSp>
          <p:nvGrpSpPr>
            <p:cNvPr id="9" name="Group 8">
              <a:extLst>
                <a:ext uri="{FF2B5EF4-FFF2-40B4-BE49-F238E27FC236}">
                  <a16:creationId xmlns:a16="http://schemas.microsoft.com/office/drawing/2014/main" id="{2D499BDE-96C1-DC41-A6D9-E932CB6AD8FC}"/>
                </a:ext>
              </a:extLst>
            </p:cNvPr>
            <p:cNvGrpSpPr/>
            <p:nvPr/>
          </p:nvGrpSpPr>
          <p:grpSpPr>
            <a:xfrm>
              <a:off x="3659947" y="1096509"/>
              <a:ext cx="656881" cy="753030"/>
              <a:chOff x="695739" y="274083"/>
              <a:chExt cx="656881" cy="753030"/>
            </a:xfrm>
          </p:grpSpPr>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4">
                <a:extLst>
                  <a:ext uri="{28A0092B-C50C-407E-A947-70E740481C1C}">
                    <a14:useLocalDpi xmlns:a14="http://schemas.microsoft.com/office/drawing/2010/main" val="0"/>
                  </a:ext>
                </a:extLst>
              </a:blip>
              <a:srcRect l="89387" t="33174" r="2" b="33652"/>
              <a:stretch/>
            </p:blipFill>
            <p:spPr>
              <a:xfrm>
                <a:off x="695739" y="274083"/>
                <a:ext cx="496550" cy="753030"/>
              </a:xfrm>
              <a:prstGeom prst="rect">
                <a:avLst/>
              </a:prstGeom>
            </p:spPr>
          </p:pic>
          <p:sp>
            <p:nvSpPr>
              <p:cNvPr id="7" name="TextBox 6">
                <a:extLst>
                  <a:ext uri="{FF2B5EF4-FFF2-40B4-BE49-F238E27FC236}">
                    <a16:creationId xmlns:a16="http://schemas.microsoft.com/office/drawing/2014/main" id="{60F2DA4D-F9D1-A644-A313-9915442F1C7E}"/>
                  </a:ext>
                </a:extLst>
              </p:cNvPr>
              <p:cNvSpPr txBox="1"/>
              <p:nvPr/>
            </p:nvSpPr>
            <p:spPr>
              <a:xfrm>
                <a:off x="1028492" y="537093"/>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B2E90965-D518-4B48-9CB8-4DFC502F9CFE}"/>
                  </a:ext>
                </a:extLst>
              </p:cNvPr>
              <p:cNvSpPr txBox="1"/>
              <p:nvPr/>
            </p:nvSpPr>
            <p:spPr>
              <a:xfrm>
                <a:off x="1026553" y="682936"/>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grpSp>
      <p:sp>
        <p:nvSpPr>
          <p:cNvPr id="20" name="TextBox 19">
            <a:extLst>
              <a:ext uri="{FF2B5EF4-FFF2-40B4-BE49-F238E27FC236}">
                <a16:creationId xmlns:a16="http://schemas.microsoft.com/office/drawing/2014/main" id="{189ECF9C-4EBB-E84A-897F-0174360B46AF}"/>
              </a:ext>
            </a:extLst>
          </p:cNvPr>
          <p:cNvSpPr txBox="1"/>
          <p:nvPr/>
        </p:nvSpPr>
        <p:spPr>
          <a:xfrm>
            <a:off x="-44799" y="2583758"/>
            <a:ext cx="377026" cy="523220"/>
          </a:xfrm>
          <a:prstGeom prst="rect">
            <a:avLst/>
          </a:prstGeom>
          <a:noFill/>
        </p:spPr>
        <p:txBody>
          <a:bodyPr wrap="none" rtlCol="0">
            <a:spAutoFit/>
          </a:bodyPr>
          <a:lstStyle/>
          <a:p>
            <a:r>
              <a:rPr lang="en-US" sz="2800" b="1" dirty="0"/>
              <a:t>b</a:t>
            </a:r>
          </a:p>
        </p:txBody>
      </p:sp>
      <p:sp>
        <p:nvSpPr>
          <p:cNvPr id="13" name="Rectangle 12">
            <a:extLst>
              <a:ext uri="{FF2B5EF4-FFF2-40B4-BE49-F238E27FC236}">
                <a16:creationId xmlns:a16="http://schemas.microsoft.com/office/drawing/2014/main" id="{8513EE47-792D-204F-ABEE-F7B49E01F757}"/>
              </a:ext>
            </a:extLst>
          </p:cNvPr>
          <p:cNvSpPr/>
          <p:nvPr/>
        </p:nvSpPr>
        <p:spPr>
          <a:xfrm>
            <a:off x="3607967" y="2745888"/>
            <a:ext cx="204107" cy="10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20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CD27EF-322A-8445-A89A-0C2AB4E4A1B9}"/>
              </a:ext>
            </a:extLst>
          </p:cNvPr>
          <p:cNvPicPr>
            <a:picLocks noChangeAspect="1"/>
          </p:cNvPicPr>
          <p:nvPr/>
        </p:nvPicPr>
        <p:blipFill rotWithShape="1">
          <a:blip r:embed="rId2">
            <a:lum bright="-20000" contrast="40000"/>
            <a:extLst>
              <a:ext uri="{28A0092B-C50C-407E-A947-70E740481C1C}">
                <a14:useLocalDpi xmlns:a14="http://schemas.microsoft.com/office/drawing/2010/main" val="0"/>
              </a:ext>
            </a:extLst>
          </a:blip>
          <a:srcRect l="66706" t="7474" r="1231" b="32210"/>
          <a:stretch/>
        </p:blipFill>
        <p:spPr bwMode="auto">
          <a:xfrm>
            <a:off x="0" y="425211"/>
            <a:ext cx="4362997" cy="5094915"/>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D46A9C5C-0D60-CF4A-A0B3-684060D413EF}"/>
              </a:ext>
            </a:extLst>
          </p:cNvPr>
          <p:cNvSpPr txBox="1"/>
          <p:nvPr/>
        </p:nvSpPr>
        <p:spPr>
          <a:xfrm>
            <a:off x="4411232" y="60765"/>
            <a:ext cx="377026" cy="523220"/>
          </a:xfrm>
          <a:prstGeom prst="rect">
            <a:avLst/>
          </a:prstGeom>
          <a:noFill/>
        </p:spPr>
        <p:txBody>
          <a:bodyPr wrap="none" rtlCol="0">
            <a:spAutoFit/>
          </a:bodyPr>
          <a:lstStyle/>
          <a:p>
            <a:r>
              <a:rPr lang="en-US" sz="2800" b="1" dirty="0"/>
              <a:t>b</a:t>
            </a:r>
          </a:p>
        </p:txBody>
      </p:sp>
      <p:grpSp>
        <p:nvGrpSpPr>
          <p:cNvPr id="3" name="Group 2">
            <a:extLst>
              <a:ext uri="{FF2B5EF4-FFF2-40B4-BE49-F238E27FC236}">
                <a16:creationId xmlns:a16="http://schemas.microsoft.com/office/drawing/2014/main" id="{A9E1B2D2-CED5-0645-BE98-88ED77279FB9}"/>
              </a:ext>
            </a:extLst>
          </p:cNvPr>
          <p:cNvGrpSpPr/>
          <p:nvPr/>
        </p:nvGrpSpPr>
        <p:grpSpPr>
          <a:xfrm rot="5400000">
            <a:off x="5210096" y="2169114"/>
            <a:ext cx="2685087" cy="3773875"/>
            <a:chOff x="4192448" y="211992"/>
            <a:chExt cx="2939716" cy="3987841"/>
          </a:xfrm>
        </p:grpSpPr>
        <p:pic>
          <p:nvPicPr>
            <p:cNvPr id="18" name="Picture 17" descr="A picture containing room&#10;&#10;Description automatically generated">
              <a:extLst>
                <a:ext uri="{FF2B5EF4-FFF2-40B4-BE49-F238E27FC236}">
                  <a16:creationId xmlns:a16="http://schemas.microsoft.com/office/drawing/2014/main" id="{1D8F2CA8-62F4-9040-8D5E-AC63E71AC517}"/>
                </a:ext>
              </a:extLst>
            </p:cNvPr>
            <p:cNvPicPr>
              <a:picLocks noChangeAspect="1"/>
            </p:cNvPicPr>
            <p:nvPr/>
          </p:nvPicPr>
          <p:blipFill rotWithShape="1">
            <a:blip r:embed="rId3"/>
            <a:srcRect l="28748" r="43071" b="21397"/>
            <a:stretch/>
          </p:blipFill>
          <p:spPr>
            <a:xfrm>
              <a:off x="4192448" y="325018"/>
              <a:ext cx="2939716" cy="3874815"/>
            </a:xfrm>
            <a:prstGeom prst="rect">
              <a:avLst/>
            </a:prstGeom>
          </p:spPr>
        </p:pic>
        <p:pic>
          <p:nvPicPr>
            <p:cNvPr id="10" name="Picture 9" descr="A picture containing room&#10;&#10;Description automatically generated">
              <a:extLst>
                <a:ext uri="{FF2B5EF4-FFF2-40B4-BE49-F238E27FC236}">
                  <a16:creationId xmlns:a16="http://schemas.microsoft.com/office/drawing/2014/main" id="{C48927D7-5223-B446-AB68-2990972F3447}"/>
                </a:ext>
              </a:extLst>
            </p:cNvPr>
            <p:cNvPicPr>
              <a:picLocks noChangeAspect="1"/>
            </p:cNvPicPr>
            <p:nvPr/>
          </p:nvPicPr>
          <p:blipFill rotWithShape="1">
            <a:blip r:embed="rId3"/>
            <a:srcRect l="32191" t="82028" r="59841" b="-1018"/>
            <a:stretch/>
          </p:blipFill>
          <p:spPr>
            <a:xfrm rot="16200000">
              <a:off x="4587453" y="193877"/>
              <a:ext cx="788212" cy="824441"/>
            </a:xfrm>
            <a:prstGeom prst="rect">
              <a:avLst/>
            </a:prstGeom>
          </p:spPr>
        </p:pic>
      </p:grpSp>
      <p:sp>
        <p:nvSpPr>
          <p:cNvPr id="17" name="TextBox 16">
            <a:extLst>
              <a:ext uri="{FF2B5EF4-FFF2-40B4-BE49-F238E27FC236}">
                <a16:creationId xmlns:a16="http://schemas.microsoft.com/office/drawing/2014/main" id="{C1667012-8992-8049-8EC4-E50831B9ACE2}"/>
              </a:ext>
            </a:extLst>
          </p:cNvPr>
          <p:cNvSpPr txBox="1"/>
          <p:nvPr/>
        </p:nvSpPr>
        <p:spPr>
          <a:xfrm>
            <a:off x="125195" y="60765"/>
            <a:ext cx="362600" cy="523220"/>
          </a:xfrm>
          <a:prstGeom prst="rect">
            <a:avLst/>
          </a:prstGeom>
          <a:noFill/>
        </p:spPr>
        <p:txBody>
          <a:bodyPr wrap="none" rtlCol="0">
            <a:spAutoFit/>
          </a:bodyPr>
          <a:lstStyle/>
          <a:p>
            <a:r>
              <a:rPr lang="en-US" sz="2800" b="1" dirty="0"/>
              <a:t>a</a:t>
            </a:r>
          </a:p>
        </p:txBody>
      </p:sp>
      <p:grpSp>
        <p:nvGrpSpPr>
          <p:cNvPr id="11" name="Group 10">
            <a:extLst>
              <a:ext uri="{FF2B5EF4-FFF2-40B4-BE49-F238E27FC236}">
                <a16:creationId xmlns:a16="http://schemas.microsoft.com/office/drawing/2014/main" id="{72DE22F0-DB0B-4448-B81B-BAA8356B4EE2}"/>
              </a:ext>
            </a:extLst>
          </p:cNvPr>
          <p:cNvGrpSpPr/>
          <p:nvPr/>
        </p:nvGrpSpPr>
        <p:grpSpPr>
          <a:xfrm>
            <a:off x="4557703" y="574142"/>
            <a:ext cx="4207943" cy="1939676"/>
            <a:chOff x="108885" y="1074184"/>
            <a:chExt cx="4207943" cy="1939676"/>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4">
              <a:extLst>
                <a:ext uri="{28A0092B-C50C-407E-A947-70E740481C1C}">
                  <a14:useLocalDpi xmlns:a14="http://schemas.microsoft.com/office/drawing/2010/main" val="0"/>
                </a:ext>
              </a:extLst>
            </a:blip>
            <a:srcRect r="10179"/>
            <a:stretch/>
          </p:blipFill>
          <p:spPr>
            <a:xfrm>
              <a:off x="108885" y="1074184"/>
              <a:ext cx="3591666" cy="1939676"/>
            </a:xfrm>
            <a:prstGeom prst="rect">
              <a:avLst/>
            </a:prstGeom>
          </p:spPr>
        </p:pic>
        <p:grpSp>
          <p:nvGrpSpPr>
            <p:cNvPr id="9" name="Group 8">
              <a:extLst>
                <a:ext uri="{FF2B5EF4-FFF2-40B4-BE49-F238E27FC236}">
                  <a16:creationId xmlns:a16="http://schemas.microsoft.com/office/drawing/2014/main" id="{2D499BDE-96C1-DC41-A6D9-E932CB6AD8FC}"/>
                </a:ext>
              </a:extLst>
            </p:cNvPr>
            <p:cNvGrpSpPr/>
            <p:nvPr/>
          </p:nvGrpSpPr>
          <p:grpSpPr>
            <a:xfrm>
              <a:off x="3659947" y="1096509"/>
              <a:ext cx="656881" cy="753030"/>
              <a:chOff x="695739" y="274083"/>
              <a:chExt cx="656881" cy="753030"/>
            </a:xfrm>
          </p:grpSpPr>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4">
                <a:extLst>
                  <a:ext uri="{28A0092B-C50C-407E-A947-70E740481C1C}">
                    <a14:useLocalDpi xmlns:a14="http://schemas.microsoft.com/office/drawing/2010/main" val="0"/>
                  </a:ext>
                </a:extLst>
              </a:blip>
              <a:srcRect l="89387" t="33174" r="2" b="33652"/>
              <a:stretch/>
            </p:blipFill>
            <p:spPr>
              <a:xfrm>
                <a:off x="695739" y="274083"/>
                <a:ext cx="496550" cy="753030"/>
              </a:xfrm>
              <a:prstGeom prst="rect">
                <a:avLst/>
              </a:prstGeom>
            </p:spPr>
          </p:pic>
          <p:sp>
            <p:nvSpPr>
              <p:cNvPr id="7" name="TextBox 6">
                <a:extLst>
                  <a:ext uri="{FF2B5EF4-FFF2-40B4-BE49-F238E27FC236}">
                    <a16:creationId xmlns:a16="http://schemas.microsoft.com/office/drawing/2014/main" id="{60F2DA4D-F9D1-A644-A313-9915442F1C7E}"/>
                  </a:ext>
                </a:extLst>
              </p:cNvPr>
              <p:cNvSpPr txBox="1"/>
              <p:nvPr/>
            </p:nvSpPr>
            <p:spPr>
              <a:xfrm>
                <a:off x="1028492" y="537093"/>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B2E90965-D518-4B48-9CB8-4DFC502F9CFE}"/>
                  </a:ext>
                </a:extLst>
              </p:cNvPr>
              <p:cNvSpPr txBox="1"/>
              <p:nvPr/>
            </p:nvSpPr>
            <p:spPr>
              <a:xfrm>
                <a:off x="1026553" y="682936"/>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grpSp>
      <p:sp>
        <p:nvSpPr>
          <p:cNvPr id="20" name="TextBox 19">
            <a:extLst>
              <a:ext uri="{FF2B5EF4-FFF2-40B4-BE49-F238E27FC236}">
                <a16:creationId xmlns:a16="http://schemas.microsoft.com/office/drawing/2014/main" id="{189ECF9C-4EBB-E84A-897F-0174360B46AF}"/>
              </a:ext>
            </a:extLst>
          </p:cNvPr>
          <p:cNvSpPr txBox="1"/>
          <p:nvPr/>
        </p:nvSpPr>
        <p:spPr>
          <a:xfrm>
            <a:off x="4404019" y="2701227"/>
            <a:ext cx="335348" cy="523220"/>
          </a:xfrm>
          <a:prstGeom prst="rect">
            <a:avLst/>
          </a:prstGeom>
          <a:noFill/>
        </p:spPr>
        <p:txBody>
          <a:bodyPr wrap="none" rtlCol="0">
            <a:spAutoFit/>
          </a:bodyPr>
          <a:lstStyle/>
          <a:p>
            <a:r>
              <a:rPr lang="en-US" sz="2800" b="1" dirty="0"/>
              <a:t>c</a:t>
            </a:r>
          </a:p>
        </p:txBody>
      </p:sp>
      <p:sp>
        <p:nvSpPr>
          <p:cNvPr id="13" name="Rectangle 12">
            <a:extLst>
              <a:ext uri="{FF2B5EF4-FFF2-40B4-BE49-F238E27FC236}">
                <a16:creationId xmlns:a16="http://schemas.microsoft.com/office/drawing/2014/main" id="{8513EE47-792D-204F-ABEE-F7B49E01F757}"/>
              </a:ext>
            </a:extLst>
          </p:cNvPr>
          <p:cNvSpPr/>
          <p:nvPr/>
        </p:nvSpPr>
        <p:spPr>
          <a:xfrm>
            <a:off x="8056785" y="2863357"/>
            <a:ext cx="204107" cy="10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76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CD27EF-322A-8445-A89A-0C2AB4E4A1B9}"/>
              </a:ext>
            </a:extLst>
          </p:cNvPr>
          <p:cNvPicPr>
            <a:picLocks noChangeAspect="1"/>
          </p:cNvPicPr>
          <p:nvPr/>
        </p:nvPicPr>
        <p:blipFill rotWithShape="1">
          <a:blip r:embed="rId2">
            <a:lum bright="-20000" contrast="40000"/>
            <a:extLst>
              <a:ext uri="{28A0092B-C50C-407E-A947-70E740481C1C}">
                <a14:useLocalDpi xmlns:a14="http://schemas.microsoft.com/office/drawing/2010/main" val="0"/>
              </a:ext>
            </a:extLst>
          </a:blip>
          <a:srcRect l="66706" t="11040" r="1231" b="32210"/>
          <a:stretch/>
        </p:blipFill>
        <p:spPr bwMode="auto">
          <a:xfrm>
            <a:off x="131097" y="642086"/>
            <a:ext cx="4202577" cy="461745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D46A9C5C-0D60-CF4A-A0B3-684060D413EF}"/>
              </a:ext>
            </a:extLst>
          </p:cNvPr>
          <p:cNvSpPr txBox="1"/>
          <p:nvPr/>
        </p:nvSpPr>
        <p:spPr>
          <a:xfrm>
            <a:off x="4817597" y="5018803"/>
            <a:ext cx="35618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e</a:t>
            </a:r>
          </a:p>
        </p:txBody>
      </p:sp>
      <p:grpSp>
        <p:nvGrpSpPr>
          <p:cNvPr id="3" name="Group 2">
            <a:extLst>
              <a:ext uri="{FF2B5EF4-FFF2-40B4-BE49-F238E27FC236}">
                <a16:creationId xmlns:a16="http://schemas.microsoft.com/office/drawing/2014/main" id="{A9E1B2D2-CED5-0645-BE98-88ED77279FB9}"/>
              </a:ext>
            </a:extLst>
          </p:cNvPr>
          <p:cNvGrpSpPr/>
          <p:nvPr/>
        </p:nvGrpSpPr>
        <p:grpSpPr>
          <a:xfrm rot="16200000">
            <a:off x="1745667" y="4492707"/>
            <a:ext cx="2085521" cy="3797388"/>
            <a:chOff x="4389322" y="148763"/>
            <a:chExt cx="2283292" cy="4012687"/>
          </a:xfrm>
        </p:grpSpPr>
        <p:pic>
          <p:nvPicPr>
            <p:cNvPr id="18" name="Picture 17" descr="A picture containing room&#10;&#10;Description automatically generated">
              <a:extLst>
                <a:ext uri="{FF2B5EF4-FFF2-40B4-BE49-F238E27FC236}">
                  <a16:creationId xmlns:a16="http://schemas.microsoft.com/office/drawing/2014/main" id="{1D8F2CA8-62F4-9040-8D5E-AC63E71AC517}"/>
                </a:ext>
              </a:extLst>
            </p:cNvPr>
            <p:cNvPicPr>
              <a:picLocks noChangeAspect="1"/>
            </p:cNvPicPr>
            <p:nvPr/>
          </p:nvPicPr>
          <p:blipFill rotWithShape="1">
            <a:blip r:embed="rId3"/>
            <a:srcRect l="28748" r="43071" b="21397"/>
            <a:stretch/>
          </p:blipFill>
          <p:spPr>
            <a:xfrm>
              <a:off x="4548996" y="286635"/>
              <a:ext cx="2123618" cy="3874815"/>
            </a:xfrm>
            <a:prstGeom prst="rect">
              <a:avLst/>
            </a:prstGeom>
          </p:spPr>
        </p:pic>
        <p:pic>
          <p:nvPicPr>
            <p:cNvPr id="10" name="Picture 9" descr="A picture containing room&#10;&#10;Description automatically generated">
              <a:extLst>
                <a:ext uri="{FF2B5EF4-FFF2-40B4-BE49-F238E27FC236}">
                  <a16:creationId xmlns:a16="http://schemas.microsoft.com/office/drawing/2014/main" id="{C48927D7-5223-B446-AB68-2990972F3447}"/>
                </a:ext>
              </a:extLst>
            </p:cNvPr>
            <p:cNvPicPr>
              <a:picLocks noChangeAspect="1"/>
            </p:cNvPicPr>
            <p:nvPr/>
          </p:nvPicPr>
          <p:blipFill rotWithShape="1">
            <a:blip r:embed="rId3"/>
            <a:srcRect l="32191" t="82028" r="59841" b="-1018"/>
            <a:stretch/>
          </p:blipFill>
          <p:spPr>
            <a:xfrm rot="5400000">
              <a:off x="4407437" y="130648"/>
              <a:ext cx="788212" cy="824441"/>
            </a:xfrm>
            <a:prstGeom prst="rect">
              <a:avLst/>
            </a:prstGeom>
          </p:spPr>
        </p:pic>
      </p:grpSp>
      <p:sp>
        <p:nvSpPr>
          <p:cNvPr id="17" name="TextBox 16">
            <a:extLst>
              <a:ext uri="{FF2B5EF4-FFF2-40B4-BE49-F238E27FC236}">
                <a16:creationId xmlns:a16="http://schemas.microsoft.com/office/drawing/2014/main" id="{C1667012-8992-8049-8EC4-E50831B9ACE2}"/>
              </a:ext>
            </a:extLst>
          </p:cNvPr>
          <p:cNvSpPr txBox="1"/>
          <p:nvPr/>
        </p:nvSpPr>
        <p:spPr>
          <a:xfrm>
            <a:off x="158778" y="12563"/>
            <a:ext cx="35618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a:t>
            </a:r>
          </a:p>
        </p:txBody>
      </p:sp>
      <p:grpSp>
        <p:nvGrpSpPr>
          <p:cNvPr id="11" name="Group 10">
            <a:extLst>
              <a:ext uri="{FF2B5EF4-FFF2-40B4-BE49-F238E27FC236}">
                <a16:creationId xmlns:a16="http://schemas.microsoft.com/office/drawing/2014/main" id="{72DE22F0-DB0B-4448-B81B-BAA8356B4EE2}"/>
              </a:ext>
            </a:extLst>
          </p:cNvPr>
          <p:cNvGrpSpPr/>
          <p:nvPr/>
        </p:nvGrpSpPr>
        <p:grpSpPr>
          <a:xfrm>
            <a:off x="4890883" y="5411402"/>
            <a:ext cx="4207943" cy="1939676"/>
            <a:chOff x="108885" y="1074184"/>
            <a:chExt cx="4207943" cy="1939676"/>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4">
              <a:extLst>
                <a:ext uri="{28A0092B-C50C-407E-A947-70E740481C1C}">
                  <a14:useLocalDpi xmlns:a14="http://schemas.microsoft.com/office/drawing/2010/main" val="0"/>
                </a:ext>
              </a:extLst>
            </a:blip>
            <a:srcRect r="10179"/>
            <a:stretch/>
          </p:blipFill>
          <p:spPr>
            <a:xfrm>
              <a:off x="108885" y="1074184"/>
              <a:ext cx="3591666" cy="1939676"/>
            </a:xfrm>
            <a:prstGeom prst="rect">
              <a:avLst/>
            </a:prstGeom>
          </p:spPr>
        </p:pic>
        <p:grpSp>
          <p:nvGrpSpPr>
            <p:cNvPr id="9" name="Group 8">
              <a:extLst>
                <a:ext uri="{FF2B5EF4-FFF2-40B4-BE49-F238E27FC236}">
                  <a16:creationId xmlns:a16="http://schemas.microsoft.com/office/drawing/2014/main" id="{2D499BDE-96C1-DC41-A6D9-E932CB6AD8FC}"/>
                </a:ext>
              </a:extLst>
            </p:cNvPr>
            <p:cNvGrpSpPr/>
            <p:nvPr/>
          </p:nvGrpSpPr>
          <p:grpSpPr>
            <a:xfrm>
              <a:off x="3659947" y="1096509"/>
              <a:ext cx="656881" cy="753030"/>
              <a:chOff x="695739" y="274083"/>
              <a:chExt cx="656881" cy="753030"/>
            </a:xfrm>
          </p:grpSpPr>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4">
                <a:extLst>
                  <a:ext uri="{28A0092B-C50C-407E-A947-70E740481C1C}">
                    <a14:useLocalDpi xmlns:a14="http://schemas.microsoft.com/office/drawing/2010/main" val="0"/>
                  </a:ext>
                </a:extLst>
              </a:blip>
              <a:srcRect l="89387" t="33174" r="2" b="33652"/>
              <a:stretch/>
            </p:blipFill>
            <p:spPr>
              <a:xfrm>
                <a:off x="695739" y="274083"/>
                <a:ext cx="496550" cy="753030"/>
              </a:xfrm>
              <a:prstGeom prst="rect">
                <a:avLst/>
              </a:prstGeom>
            </p:spPr>
          </p:pic>
          <p:sp>
            <p:nvSpPr>
              <p:cNvPr id="7" name="TextBox 6">
                <a:extLst>
                  <a:ext uri="{FF2B5EF4-FFF2-40B4-BE49-F238E27FC236}">
                    <a16:creationId xmlns:a16="http://schemas.microsoft.com/office/drawing/2014/main" id="{60F2DA4D-F9D1-A644-A313-9915442F1C7E}"/>
                  </a:ext>
                </a:extLst>
              </p:cNvPr>
              <p:cNvSpPr txBox="1"/>
              <p:nvPr/>
            </p:nvSpPr>
            <p:spPr>
              <a:xfrm>
                <a:off x="1028492" y="537093"/>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B2E90965-D518-4B48-9CB8-4DFC502F9CFE}"/>
                  </a:ext>
                </a:extLst>
              </p:cNvPr>
              <p:cNvSpPr txBox="1"/>
              <p:nvPr/>
            </p:nvSpPr>
            <p:spPr>
              <a:xfrm>
                <a:off x="1026553" y="682936"/>
                <a:ext cx="3241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p>
            </p:txBody>
          </p:sp>
        </p:grpSp>
      </p:grpSp>
      <p:sp>
        <p:nvSpPr>
          <p:cNvPr id="20" name="TextBox 19">
            <a:extLst>
              <a:ext uri="{FF2B5EF4-FFF2-40B4-BE49-F238E27FC236}">
                <a16:creationId xmlns:a16="http://schemas.microsoft.com/office/drawing/2014/main" id="{189ECF9C-4EBB-E84A-897F-0174360B46AF}"/>
              </a:ext>
            </a:extLst>
          </p:cNvPr>
          <p:cNvSpPr txBox="1"/>
          <p:nvPr/>
        </p:nvSpPr>
        <p:spPr>
          <a:xfrm>
            <a:off x="156705" y="5018803"/>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d</a:t>
            </a:r>
          </a:p>
        </p:txBody>
      </p:sp>
      <p:sp>
        <p:nvSpPr>
          <p:cNvPr id="13" name="Rectangle 12">
            <a:extLst>
              <a:ext uri="{FF2B5EF4-FFF2-40B4-BE49-F238E27FC236}">
                <a16:creationId xmlns:a16="http://schemas.microsoft.com/office/drawing/2014/main" id="{8513EE47-792D-204F-ABEE-F7B49E01F757}"/>
              </a:ext>
            </a:extLst>
          </p:cNvPr>
          <p:cNvSpPr/>
          <p:nvPr/>
        </p:nvSpPr>
        <p:spPr>
          <a:xfrm flipH="1">
            <a:off x="4333674" y="4988012"/>
            <a:ext cx="353320" cy="1906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578A8B-A2DC-9544-93DD-79B1C539E278}"/>
              </a:ext>
            </a:extLst>
          </p:cNvPr>
          <p:cNvPicPr>
            <a:picLocks noChangeAspect="1"/>
          </p:cNvPicPr>
          <p:nvPr/>
        </p:nvPicPr>
        <p:blipFill rotWithShape="1">
          <a:blip r:embed="rId5"/>
          <a:srcRect l="242" r="42718"/>
          <a:stretch/>
        </p:blipFill>
        <p:spPr>
          <a:xfrm>
            <a:off x="4334919" y="737836"/>
            <a:ext cx="4659629" cy="4235111"/>
          </a:xfrm>
          <a:prstGeom prst="rect">
            <a:avLst/>
          </a:prstGeom>
        </p:spPr>
      </p:pic>
      <p:sp>
        <p:nvSpPr>
          <p:cNvPr id="2" name="TextBox 1">
            <a:extLst>
              <a:ext uri="{FF2B5EF4-FFF2-40B4-BE49-F238E27FC236}">
                <a16:creationId xmlns:a16="http://schemas.microsoft.com/office/drawing/2014/main" id="{3F981E72-BAE5-9043-AA27-38DB6F760E30}"/>
              </a:ext>
            </a:extLst>
          </p:cNvPr>
          <p:cNvSpPr txBox="1"/>
          <p:nvPr/>
        </p:nvSpPr>
        <p:spPr>
          <a:xfrm>
            <a:off x="5603905" y="349626"/>
            <a:ext cx="18646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Low pH + Low O</a:t>
            </a:r>
            <a:r>
              <a:rPr lang="en-US" sz="1600" b="1" baseline="-25000" dirty="0">
                <a:latin typeface="Arial" panose="020B0604020202020204" pitchFamily="34" charset="0"/>
                <a:cs typeface="Arial" panose="020B0604020202020204" pitchFamily="34" charset="0"/>
              </a:rPr>
              <a:t>2</a:t>
            </a:r>
            <a:endParaRPr lang="en-US" sz="16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E545AE9-3567-5E46-859C-13697FEF3D17}"/>
              </a:ext>
            </a:extLst>
          </p:cNvPr>
          <p:cNvSpPr txBox="1"/>
          <p:nvPr/>
        </p:nvSpPr>
        <p:spPr>
          <a:xfrm>
            <a:off x="972717" y="399282"/>
            <a:ext cx="18646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Low pH + Low O</a:t>
            </a:r>
            <a:r>
              <a:rPr lang="en-US" sz="1600" b="1" baseline="-25000" dirty="0">
                <a:latin typeface="Arial" panose="020B0604020202020204" pitchFamily="34" charset="0"/>
                <a:cs typeface="Arial" panose="020B0604020202020204" pitchFamily="34" charset="0"/>
              </a:rPr>
              <a:t>2</a:t>
            </a:r>
            <a:endParaRPr lang="en-US" sz="16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99F973A-0411-E64E-A0A2-A5A5AA3D79AC}"/>
              </a:ext>
            </a:extLst>
          </p:cNvPr>
          <p:cNvSpPr txBox="1"/>
          <p:nvPr/>
        </p:nvSpPr>
        <p:spPr>
          <a:xfrm>
            <a:off x="4314903" y="12563"/>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b</a:t>
            </a:r>
          </a:p>
        </p:txBody>
      </p:sp>
      <p:pic>
        <p:nvPicPr>
          <p:cNvPr id="8" name="Picture 7" descr="A screenshot of a cell phone&#10;&#10;Description automatically generated">
            <a:extLst>
              <a:ext uri="{FF2B5EF4-FFF2-40B4-BE49-F238E27FC236}">
                <a16:creationId xmlns:a16="http://schemas.microsoft.com/office/drawing/2014/main" id="{10A061C7-E793-A741-8728-6A5B41E08743}"/>
              </a:ext>
            </a:extLst>
          </p:cNvPr>
          <p:cNvPicPr>
            <a:picLocks noChangeAspect="1"/>
          </p:cNvPicPr>
          <p:nvPr/>
        </p:nvPicPr>
        <p:blipFill rotWithShape="1">
          <a:blip r:embed="rId6"/>
          <a:srcRect l="46730" t="10479" r="36452" b="41272"/>
          <a:stretch/>
        </p:blipFill>
        <p:spPr>
          <a:xfrm>
            <a:off x="9153434" y="247518"/>
            <a:ext cx="2485534" cy="4004703"/>
          </a:xfrm>
          <a:prstGeom prst="rect">
            <a:avLst/>
          </a:prstGeom>
        </p:spPr>
      </p:pic>
      <p:sp>
        <p:nvSpPr>
          <p:cNvPr id="12" name="TextBox 11">
            <a:extLst>
              <a:ext uri="{FF2B5EF4-FFF2-40B4-BE49-F238E27FC236}">
                <a16:creationId xmlns:a16="http://schemas.microsoft.com/office/drawing/2014/main" id="{0BA06080-BE09-5D48-9360-F940266A0AE4}"/>
              </a:ext>
            </a:extLst>
          </p:cNvPr>
          <p:cNvSpPr txBox="1"/>
          <p:nvPr/>
        </p:nvSpPr>
        <p:spPr>
          <a:xfrm rot="16200000">
            <a:off x="9975770" y="4708197"/>
            <a:ext cx="1046761"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16°C + 26 PSU</a:t>
            </a:r>
          </a:p>
        </p:txBody>
      </p:sp>
      <p:sp>
        <p:nvSpPr>
          <p:cNvPr id="24" name="TextBox 23">
            <a:extLst>
              <a:ext uri="{FF2B5EF4-FFF2-40B4-BE49-F238E27FC236}">
                <a16:creationId xmlns:a16="http://schemas.microsoft.com/office/drawing/2014/main" id="{DC40F075-0E17-DD44-B42E-DDCC01910AEE}"/>
              </a:ext>
            </a:extLst>
          </p:cNvPr>
          <p:cNvSpPr txBox="1"/>
          <p:nvPr/>
        </p:nvSpPr>
        <p:spPr>
          <a:xfrm rot="16200000">
            <a:off x="10691624" y="4665717"/>
            <a:ext cx="961802"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8°C + 26 PSU</a:t>
            </a:r>
          </a:p>
        </p:txBody>
      </p:sp>
      <p:sp>
        <p:nvSpPr>
          <p:cNvPr id="25" name="TextBox 24">
            <a:extLst>
              <a:ext uri="{FF2B5EF4-FFF2-40B4-BE49-F238E27FC236}">
                <a16:creationId xmlns:a16="http://schemas.microsoft.com/office/drawing/2014/main" id="{04403580-FEFC-A64E-8B26-4746F7D29162}"/>
              </a:ext>
            </a:extLst>
          </p:cNvPr>
          <p:cNvSpPr txBox="1"/>
          <p:nvPr/>
        </p:nvSpPr>
        <p:spPr>
          <a:xfrm rot="16200000">
            <a:off x="10315865" y="4708197"/>
            <a:ext cx="1046761"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16°C + 32 PSU</a:t>
            </a:r>
          </a:p>
        </p:txBody>
      </p:sp>
      <p:sp>
        <p:nvSpPr>
          <p:cNvPr id="26" name="TextBox 25">
            <a:extLst>
              <a:ext uri="{FF2B5EF4-FFF2-40B4-BE49-F238E27FC236}">
                <a16:creationId xmlns:a16="http://schemas.microsoft.com/office/drawing/2014/main" id="{015BD702-F9B9-A442-ABE2-76024F11DCB1}"/>
              </a:ext>
            </a:extLst>
          </p:cNvPr>
          <p:cNvSpPr txBox="1"/>
          <p:nvPr/>
        </p:nvSpPr>
        <p:spPr>
          <a:xfrm rot="16200000">
            <a:off x="11004881" y="4665717"/>
            <a:ext cx="961802"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8°C + 32 PSU</a:t>
            </a:r>
          </a:p>
        </p:txBody>
      </p:sp>
      <p:sp>
        <p:nvSpPr>
          <p:cNvPr id="27" name="Rectangle 26">
            <a:extLst>
              <a:ext uri="{FF2B5EF4-FFF2-40B4-BE49-F238E27FC236}">
                <a16:creationId xmlns:a16="http://schemas.microsoft.com/office/drawing/2014/main" id="{EF309701-2A1D-0644-8972-EF493A790014}"/>
              </a:ext>
            </a:extLst>
          </p:cNvPr>
          <p:cNvSpPr/>
          <p:nvPr/>
        </p:nvSpPr>
        <p:spPr>
          <a:xfrm flipH="1">
            <a:off x="4407449" y="5200871"/>
            <a:ext cx="353320" cy="1906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screenshot of a cell phone&#10;&#10;Description automatically generated">
            <a:extLst>
              <a:ext uri="{FF2B5EF4-FFF2-40B4-BE49-F238E27FC236}">
                <a16:creationId xmlns:a16="http://schemas.microsoft.com/office/drawing/2014/main" id="{1AA47A07-2657-0F41-8CF8-175B69617D40}"/>
              </a:ext>
            </a:extLst>
          </p:cNvPr>
          <p:cNvPicPr>
            <a:picLocks noChangeAspect="1"/>
          </p:cNvPicPr>
          <p:nvPr/>
        </p:nvPicPr>
        <p:blipFill rotWithShape="1">
          <a:blip r:embed="rId6"/>
          <a:srcRect l="48838" t="3679" r="45674" b="89660"/>
          <a:stretch/>
        </p:blipFill>
        <p:spPr>
          <a:xfrm>
            <a:off x="9189329" y="338958"/>
            <a:ext cx="811145" cy="552893"/>
          </a:xfrm>
          <a:prstGeom prst="rect">
            <a:avLst/>
          </a:prstGeom>
        </p:spPr>
      </p:pic>
      <p:sp>
        <p:nvSpPr>
          <p:cNvPr id="31" name="TextBox 30">
            <a:extLst>
              <a:ext uri="{FF2B5EF4-FFF2-40B4-BE49-F238E27FC236}">
                <a16:creationId xmlns:a16="http://schemas.microsoft.com/office/drawing/2014/main" id="{35C2985B-5808-5548-BD7D-645EFBEF1959}"/>
              </a:ext>
            </a:extLst>
          </p:cNvPr>
          <p:cNvSpPr txBox="1"/>
          <p:nvPr/>
        </p:nvSpPr>
        <p:spPr>
          <a:xfrm>
            <a:off x="8884251" y="12563"/>
            <a:ext cx="35618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c</a:t>
            </a:r>
          </a:p>
        </p:txBody>
      </p:sp>
      <p:sp>
        <p:nvSpPr>
          <p:cNvPr id="33" name="TextBox 32">
            <a:extLst>
              <a:ext uri="{FF2B5EF4-FFF2-40B4-BE49-F238E27FC236}">
                <a16:creationId xmlns:a16="http://schemas.microsoft.com/office/drawing/2014/main" id="{FF891786-C52C-954A-B02D-B98497A8C0E4}"/>
              </a:ext>
            </a:extLst>
          </p:cNvPr>
          <p:cNvSpPr txBox="1"/>
          <p:nvPr/>
        </p:nvSpPr>
        <p:spPr>
          <a:xfrm>
            <a:off x="572796" y="6236753"/>
            <a:ext cx="452047"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7.9</a:t>
            </a:r>
          </a:p>
        </p:txBody>
      </p:sp>
      <p:sp>
        <p:nvSpPr>
          <p:cNvPr id="34" name="TextBox 33">
            <a:extLst>
              <a:ext uri="{FF2B5EF4-FFF2-40B4-BE49-F238E27FC236}">
                <a16:creationId xmlns:a16="http://schemas.microsoft.com/office/drawing/2014/main" id="{511E4F88-1AA4-8B4E-A719-FEDE4A95F071}"/>
              </a:ext>
            </a:extLst>
          </p:cNvPr>
          <p:cNvSpPr txBox="1"/>
          <p:nvPr/>
        </p:nvSpPr>
        <p:spPr>
          <a:xfrm>
            <a:off x="572796" y="5905782"/>
            <a:ext cx="452047"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7.4</a:t>
            </a:r>
          </a:p>
        </p:txBody>
      </p:sp>
      <p:sp>
        <p:nvSpPr>
          <p:cNvPr id="35" name="TextBox 34">
            <a:extLst>
              <a:ext uri="{FF2B5EF4-FFF2-40B4-BE49-F238E27FC236}">
                <a16:creationId xmlns:a16="http://schemas.microsoft.com/office/drawing/2014/main" id="{87BDD584-4CFF-6A4D-8353-8B4536D9991E}"/>
              </a:ext>
            </a:extLst>
          </p:cNvPr>
          <p:cNvSpPr txBox="1"/>
          <p:nvPr/>
        </p:nvSpPr>
        <p:spPr>
          <a:xfrm>
            <a:off x="572796" y="5534859"/>
            <a:ext cx="452047" cy="184666"/>
          </a:xfrm>
          <a:prstGeom prst="rect">
            <a:avLst/>
          </a:prstGeom>
          <a:solidFill>
            <a:schemeClr val="bg1"/>
          </a:solidFill>
        </p:spPr>
        <p:txBody>
          <a:bodyPr wrap="none" lIns="0" tIns="0" rIns="0" bIns="0" rtlCol="0">
            <a:spAutoFit/>
          </a:bodyPr>
          <a:lstStyle/>
          <a:p>
            <a:r>
              <a:rPr lang="en-US" sz="1200" dirty="0">
                <a:latin typeface="Arial" panose="020B0604020202020204" pitchFamily="34" charset="0"/>
                <a:cs typeface="Arial" panose="020B0604020202020204" pitchFamily="34" charset="0"/>
              </a:rPr>
              <a:t>pH 7.0</a:t>
            </a:r>
          </a:p>
        </p:txBody>
      </p:sp>
    </p:spTree>
    <p:extLst>
      <p:ext uri="{BB962C8B-B14F-4D97-AF65-F5344CB8AC3E}">
        <p14:creationId xmlns:p14="http://schemas.microsoft.com/office/powerpoint/2010/main" val="314594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CD27EF-322A-8445-A89A-0C2AB4E4A1B9}"/>
              </a:ext>
            </a:extLst>
          </p:cNvPr>
          <p:cNvPicPr>
            <a:picLocks noChangeAspect="1"/>
          </p:cNvPicPr>
          <p:nvPr/>
        </p:nvPicPr>
        <p:blipFill rotWithShape="1">
          <a:blip r:embed="rId2">
            <a:lum bright="-20000" contrast="40000"/>
            <a:extLst>
              <a:ext uri="{28A0092B-C50C-407E-A947-70E740481C1C}">
                <a14:useLocalDpi xmlns:a14="http://schemas.microsoft.com/office/drawing/2010/main" val="0"/>
              </a:ext>
            </a:extLst>
          </a:blip>
          <a:srcRect l="66706" t="11040" r="1231" b="32210"/>
          <a:stretch/>
        </p:blipFill>
        <p:spPr bwMode="auto">
          <a:xfrm>
            <a:off x="16797" y="642086"/>
            <a:ext cx="4202577" cy="4617450"/>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C1667012-8992-8049-8EC4-E50831B9ACE2}"/>
              </a:ext>
            </a:extLst>
          </p:cNvPr>
          <p:cNvSpPr txBox="1"/>
          <p:nvPr/>
        </p:nvSpPr>
        <p:spPr>
          <a:xfrm>
            <a:off x="158778" y="12563"/>
            <a:ext cx="35618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a:t>
            </a:r>
          </a:p>
        </p:txBody>
      </p:sp>
      <p:grpSp>
        <p:nvGrpSpPr>
          <p:cNvPr id="11" name="Group 10">
            <a:extLst>
              <a:ext uri="{FF2B5EF4-FFF2-40B4-BE49-F238E27FC236}">
                <a16:creationId xmlns:a16="http://schemas.microsoft.com/office/drawing/2014/main" id="{72DE22F0-DB0B-4448-B81B-BAA8356B4EE2}"/>
              </a:ext>
            </a:extLst>
          </p:cNvPr>
          <p:cNvGrpSpPr/>
          <p:nvPr/>
        </p:nvGrpSpPr>
        <p:grpSpPr>
          <a:xfrm>
            <a:off x="8981848" y="3730637"/>
            <a:ext cx="3199217" cy="1470234"/>
            <a:chOff x="108885" y="1074184"/>
            <a:chExt cx="4193608" cy="1939676"/>
          </a:xfrm>
        </p:grpSpPr>
        <p:pic>
          <p:nvPicPr>
            <p:cNvPr id="4" name="Picture 3">
              <a:extLst>
                <a:ext uri="{FF2B5EF4-FFF2-40B4-BE49-F238E27FC236}">
                  <a16:creationId xmlns:a16="http://schemas.microsoft.com/office/drawing/2014/main" id="{AFF73281-3208-704C-BB36-C811BA7F7EAA}"/>
                </a:ext>
              </a:extLst>
            </p:cNvPr>
            <p:cNvPicPr>
              <a:picLocks noChangeAspect="1"/>
            </p:cNvPicPr>
            <p:nvPr/>
          </p:nvPicPr>
          <p:blipFill rotWithShape="1">
            <a:blip r:embed="rId3">
              <a:extLst>
                <a:ext uri="{28A0092B-C50C-407E-A947-70E740481C1C}">
                  <a14:useLocalDpi xmlns:a14="http://schemas.microsoft.com/office/drawing/2010/main" val="0"/>
                </a:ext>
              </a:extLst>
            </a:blip>
            <a:srcRect r="10179"/>
            <a:stretch/>
          </p:blipFill>
          <p:spPr>
            <a:xfrm>
              <a:off x="108885" y="1074184"/>
              <a:ext cx="3591666" cy="1939676"/>
            </a:xfrm>
            <a:prstGeom prst="rect">
              <a:avLst/>
            </a:prstGeom>
          </p:spPr>
        </p:pic>
        <p:grpSp>
          <p:nvGrpSpPr>
            <p:cNvPr id="9" name="Group 8">
              <a:extLst>
                <a:ext uri="{FF2B5EF4-FFF2-40B4-BE49-F238E27FC236}">
                  <a16:creationId xmlns:a16="http://schemas.microsoft.com/office/drawing/2014/main" id="{2D499BDE-96C1-DC41-A6D9-E932CB6AD8FC}"/>
                </a:ext>
              </a:extLst>
            </p:cNvPr>
            <p:cNvGrpSpPr/>
            <p:nvPr/>
          </p:nvGrpSpPr>
          <p:grpSpPr>
            <a:xfrm>
              <a:off x="3659947" y="1096509"/>
              <a:ext cx="642546" cy="685851"/>
              <a:chOff x="695739" y="274083"/>
              <a:chExt cx="642546" cy="685851"/>
            </a:xfrm>
          </p:grpSpPr>
          <p:pic>
            <p:nvPicPr>
              <p:cNvPr id="6" name="Picture 5">
                <a:extLst>
                  <a:ext uri="{FF2B5EF4-FFF2-40B4-BE49-F238E27FC236}">
                    <a16:creationId xmlns:a16="http://schemas.microsoft.com/office/drawing/2014/main" id="{EEC89E1E-9771-2746-9E04-75FC9592BC21}"/>
                  </a:ext>
                </a:extLst>
              </p:cNvPr>
              <p:cNvPicPr>
                <a:picLocks noChangeAspect="1"/>
              </p:cNvPicPr>
              <p:nvPr/>
            </p:nvPicPr>
            <p:blipFill rotWithShape="1">
              <a:blip r:embed="rId3">
                <a:extLst>
                  <a:ext uri="{28A0092B-C50C-407E-A947-70E740481C1C}">
                    <a14:useLocalDpi xmlns:a14="http://schemas.microsoft.com/office/drawing/2010/main" val="0"/>
                  </a:ext>
                </a:extLst>
              </a:blip>
              <a:srcRect l="89387" t="33174" r="2" b="33652"/>
              <a:stretch/>
            </p:blipFill>
            <p:spPr>
              <a:xfrm>
                <a:off x="695739" y="274083"/>
                <a:ext cx="452252" cy="685851"/>
              </a:xfrm>
              <a:prstGeom prst="rect">
                <a:avLst/>
              </a:prstGeom>
            </p:spPr>
          </p:pic>
          <p:sp>
            <p:nvSpPr>
              <p:cNvPr id="7" name="TextBox 6">
                <a:extLst>
                  <a:ext uri="{FF2B5EF4-FFF2-40B4-BE49-F238E27FC236}">
                    <a16:creationId xmlns:a16="http://schemas.microsoft.com/office/drawing/2014/main" id="{60F2DA4D-F9D1-A644-A313-9915442F1C7E}"/>
                  </a:ext>
                </a:extLst>
              </p:cNvPr>
              <p:cNvSpPr txBox="1"/>
              <p:nvPr/>
            </p:nvSpPr>
            <p:spPr>
              <a:xfrm>
                <a:off x="959638" y="489429"/>
                <a:ext cx="378647" cy="30453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B2E90965-D518-4B48-9CB8-4DFC502F9CFE}"/>
                  </a:ext>
                </a:extLst>
              </p:cNvPr>
              <p:cNvSpPr txBox="1"/>
              <p:nvPr/>
            </p:nvSpPr>
            <p:spPr>
              <a:xfrm>
                <a:off x="959638" y="623206"/>
                <a:ext cx="378647" cy="30453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a:t>
                </a:r>
              </a:p>
            </p:txBody>
          </p:sp>
        </p:grpSp>
      </p:grpSp>
      <p:sp>
        <p:nvSpPr>
          <p:cNvPr id="20" name="TextBox 19">
            <a:extLst>
              <a:ext uri="{FF2B5EF4-FFF2-40B4-BE49-F238E27FC236}">
                <a16:creationId xmlns:a16="http://schemas.microsoft.com/office/drawing/2014/main" id="{189ECF9C-4EBB-E84A-897F-0174360B46AF}"/>
              </a:ext>
            </a:extLst>
          </p:cNvPr>
          <p:cNvSpPr txBox="1"/>
          <p:nvPr/>
        </p:nvSpPr>
        <p:spPr>
          <a:xfrm>
            <a:off x="8758380" y="3238543"/>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d</a:t>
            </a:r>
          </a:p>
        </p:txBody>
      </p:sp>
      <p:sp>
        <p:nvSpPr>
          <p:cNvPr id="13" name="Rectangle 12">
            <a:extLst>
              <a:ext uri="{FF2B5EF4-FFF2-40B4-BE49-F238E27FC236}">
                <a16:creationId xmlns:a16="http://schemas.microsoft.com/office/drawing/2014/main" id="{8513EE47-792D-204F-ABEE-F7B49E01F757}"/>
              </a:ext>
            </a:extLst>
          </p:cNvPr>
          <p:cNvSpPr/>
          <p:nvPr/>
        </p:nvSpPr>
        <p:spPr>
          <a:xfrm flipH="1">
            <a:off x="4333674" y="4988012"/>
            <a:ext cx="353320" cy="1906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578A8B-A2DC-9544-93DD-79B1C539E278}"/>
              </a:ext>
            </a:extLst>
          </p:cNvPr>
          <p:cNvPicPr>
            <a:picLocks noChangeAspect="1"/>
          </p:cNvPicPr>
          <p:nvPr/>
        </p:nvPicPr>
        <p:blipFill rotWithShape="1">
          <a:blip r:embed="rId4"/>
          <a:srcRect l="242" r="42718"/>
          <a:stretch/>
        </p:blipFill>
        <p:spPr>
          <a:xfrm>
            <a:off x="4193631" y="737836"/>
            <a:ext cx="4659629" cy="4235111"/>
          </a:xfrm>
          <a:prstGeom prst="rect">
            <a:avLst/>
          </a:prstGeom>
        </p:spPr>
      </p:pic>
      <p:sp>
        <p:nvSpPr>
          <p:cNvPr id="2" name="TextBox 1">
            <a:extLst>
              <a:ext uri="{FF2B5EF4-FFF2-40B4-BE49-F238E27FC236}">
                <a16:creationId xmlns:a16="http://schemas.microsoft.com/office/drawing/2014/main" id="{3F981E72-BAE5-9043-AA27-38DB6F760E30}"/>
              </a:ext>
            </a:extLst>
          </p:cNvPr>
          <p:cNvSpPr txBox="1"/>
          <p:nvPr/>
        </p:nvSpPr>
        <p:spPr>
          <a:xfrm>
            <a:off x="5603905" y="349626"/>
            <a:ext cx="18646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Low pH + Low O</a:t>
            </a:r>
            <a:r>
              <a:rPr lang="en-US" sz="1600" b="1" baseline="-25000" dirty="0">
                <a:latin typeface="Arial" panose="020B0604020202020204" pitchFamily="34" charset="0"/>
                <a:cs typeface="Arial" panose="020B0604020202020204" pitchFamily="34" charset="0"/>
              </a:rPr>
              <a:t>2</a:t>
            </a:r>
            <a:endParaRPr lang="en-US" sz="16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E545AE9-3567-5E46-859C-13697FEF3D17}"/>
              </a:ext>
            </a:extLst>
          </p:cNvPr>
          <p:cNvSpPr txBox="1"/>
          <p:nvPr/>
        </p:nvSpPr>
        <p:spPr>
          <a:xfrm>
            <a:off x="972717" y="399282"/>
            <a:ext cx="18646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Low pH + Low O</a:t>
            </a:r>
            <a:r>
              <a:rPr lang="en-US" sz="1600" b="1" baseline="-25000" dirty="0">
                <a:latin typeface="Arial" panose="020B0604020202020204" pitchFamily="34" charset="0"/>
                <a:cs typeface="Arial" panose="020B0604020202020204" pitchFamily="34" charset="0"/>
              </a:rPr>
              <a:t>2</a:t>
            </a:r>
            <a:endParaRPr lang="en-US" sz="16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99F973A-0411-E64E-A0A2-A5A5AA3D79AC}"/>
              </a:ext>
            </a:extLst>
          </p:cNvPr>
          <p:cNvSpPr txBox="1"/>
          <p:nvPr/>
        </p:nvSpPr>
        <p:spPr>
          <a:xfrm>
            <a:off x="4314903" y="12563"/>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b</a:t>
            </a:r>
          </a:p>
        </p:txBody>
      </p:sp>
      <p:sp>
        <p:nvSpPr>
          <p:cNvPr id="27" name="Rectangle 26">
            <a:extLst>
              <a:ext uri="{FF2B5EF4-FFF2-40B4-BE49-F238E27FC236}">
                <a16:creationId xmlns:a16="http://schemas.microsoft.com/office/drawing/2014/main" id="{EF309701-2A1D-0644-8972-EF493A790014}"/>
              </a:ext>
            </a:extLst>
          </p:cNvPr>
          <p:cNvSpPr/>
          <p:nvPr/>
        </p:nvSpPr>
        <p:spPr>
          <a:xfrm flipH="1">
            <a:off x="4407449" y="5200871"/>
            <a:ext cx="353320" cy="1906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5C2985B-5808-5548-BD7D-645EFBEF1959}"/>
              </a:ext>
            </a:extLst>
          </p:cNvPr>
          <p:cNvSpPr txBox="1"/>
          <p:nvPr/>
        </p:nvSpPr>
        <p:spPr>
          <a:xfrm>
            <a:off x="8731851" y="12563"/>
            <a:ext cx="35618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c</a:t>
            </a:r>
          </a:p>
        </p:txBody>
      </p:sp>
      <p:grpSp>
        <p:nvGrpSpPr>
          <p:cNvPr id="5" name="Group 4">
            <a:extLst>
              <a:ext uri="{FF2B5EF4-FFF2-40B4-BE49-F238E27FC236}">
                <a16:creationId xmlns:a16="http://schemas.microsoft.com/office/drawing/2014/main" id="{37ACD97A-5764-9542-9CAF-EBF3439D1BCF}"/>
              </a:ext>
            </a:extLst>
          </p:cNvPr>
          <p:cNvGrpSpPr/>
          <p:nvPr/>
        </p:nvGrpSpPr>
        <p:grpSpPr>
          <a:xfrm rot="5400000">
            <a:off x="8460076" y="727844"/>
            <a:ext cx="3094005" cy="2058946"/>
            <a:chOff x="591228" y="5348658"/>
            <a:chExt cx="3094005" cy="2058946"/>
          </a:xfrm>
        </p:grpSpPr>
        <p:grpSp>
          <p:nvGrpSpPr>
            <p:cNvPr id="3" name="Group 2">
              <a:extLst>
                <a:ext uri="{FF2B5EF4-FFF2-40B4-BE49-F238E27FC236}">
                  <a16:creationId xmlns:a16="http://schemas.microsoft.com/office/drawing/2014/main" id="{A9E1B2D2-CED5-0645-BE98-88ED77279FB9}"/>
                </a:ext>
              </a:extLst>
            </p:cNvPr>
            <p:cNvGrpSpPr/>
            <p:nvPr/>
          </p:nvGrpSpPr>
          <p:grpSpPr>
            <a:xfrm rot="16200000">
              <a:off x="1323251" y="5045622"/>
              <a:ext cx="2058946" cy="2665018"/>
              <a:chOff x="4418412" y="286636"/>
              <a:chExt cx="2254202" cy="2816116"/>
            </a:xfrm>
          </p:grpSpPr>
          <p:pic>
            <p:nvPicPr>
              <p:cNvPr id="18" name="Picture 17" descr="A picture containing room&#10;&#10;Description automatically generated">
                <a:extLst>
                  <a:ext uri="{FF2B5EF4-FFF2-40B4-BE49-F238E27FC236}">
                    <a16:creationId xmlns:a16="http://schemas.microsoft.com/office/drawing/2014/main" id="{1D8F2CA8-62F4-9040-8D5E-AC63E71AC517}"/>
                  </a:ext>
                </a:extLst>
              </p:cNvPr>
              <p:cNvPicPr>
                <a:picLocks noChangeAspect="1"/>
              </p:cNvPicPr>
              <p:nvPr/>
            </p:nvPicPr>
            <p:blipFill rotWithShape="1">
              <a:blip r:embed="rId5"/>
              <a:srcRect l="28748" r="43071" b="29882"/>
              <a:stretch/>
            </p:blipFill>
            <p:spPr>
              <a:xfrm>
                <a:off x="4548996" y="286636"/>
                <a:ext cx="2123618" cy="2816116"/>
              </a:xfrm>
              <a:prstGeom prst="rect">
                <a:avLst/>
              </a:prstGeom>
            </p:spPr>
          </p:pic>
          <p:pic>
            <p:nvPicPr>
              <p:cNvPr id="10" name="Picture 9" descr="A picture containing room&#10;&#10;Description automatically generated">
                <a:extLst>
                  <a:ext uri="{FF2B5EF4-FFF2-40B4-BE49-F238E27FC236}">
                    <a16:creationId xmlns:a16="http://schemas.microsoft.com/office/drawing/2014/main" id="{C48927D7-5223-B446-AB68-2990972F3447}"/>
                  </a:ext>
                </a:extLst>
              </p:cNvPr>
              <p:cNvPicPr>
                <a:picLocks noChangeAspect="1"/>
              </p:cNvPicPr>
              <p:nvPr/>
            </p:nvPicPr>
            <p:blipFill rotWithShape="1">
              <a:blip r:embed="rId5"/>
              <a:srcRect l="33185" t="83280" r="60867" b="552"/>
              <a:stretch/>
            </p:blipFill>
            <p:spPr>
              <a:xfrm>
                <a:off x="4418412" y="300404"/>
                <a:ext cx="609675" cy="677483"/>
              </a:xfrm>
              <a:prstGeom prst="rect">
                <a:avLst/>
              </a:prstGeom>
            </p:spPr>
          </p:pic>
        </p:grpSp>
        <p:sp>
          <p:nvSpPr>
            <p:cNvPr id="33" name="TextBox 32">
              <a:extLst>
                <a:ext uri="{FF2B5EF4-FFF2-40B4-BE49-F238E27FC236}">
                  <a16:creationId xmlns:a16="http://schemas.microsoft.com/office/drawing/2014/main" id="{FF891786-C52C-954A-B02D-B98497A8C0E4}"/>
                </a:ext>
              </a:extLst>
            </p:cNvPr>
            <p:cNvSpPr txBox="1"/>
            <p:nvPr/>
          </p:nvSpPr>
          <p:spPr>
            <a:xfrm>
              <a:off x="591228" y="6244450"/>
              <a:ext cx="415178" cy="169277"/>
            </a:xfrm>
            <a:prstGeom prst="rect">
              <a:avLst/>
            </a:prstGeom>
            <a:solidFill>
              <a:schemeClr val="bg1"/>
            </a:solidFill>
          </p:spPr>
          <p:txBody>
            <a:bodyPr wrap="none" lIns="0" tIns="0" rIns="0" bIns="0" rtlCol="0">
              <a:spAutoFit/>
            </a:bodyPr>
            <a:lstStyle/>
            <a:p>
              <a:r>
                <a:rPr lang="en-US" sz="1100" dirty="0">
                  <a:latin typeface="Arial" panose="020B0604020202020204" pitchFamily="34" charset="0"/>
                  <a:cs typeface="Arial" panose="020B0604020202020204" pitchFamily="34" charset="0"/>
                </a:rPr>
                <a:t>pH 7.9</a:t>
              </a:r>
            </a:p>
          </p:txBody>
        </p:sp>
        <p:sp>
          <p:nvSpPr>
            <p:cNvPr id="34" name="TextBox 33">
              <a:extLst>
                <a:ext uri="{FF2B5EF4-FFF2-40B4-BE49-F238E27FC236}">
                  <a16:creationId xmlns:a16="http://schemas.microsoft.com/office/drawing/2014/main" id="{511E4F88-1AA4-8B4E-A719-FEDE4A95F071}"/>
                </a:ext>
              </a:extLst>
            </p:cNvPr>
            <p:cNvSpPr txBox="1"/>
            <p:nvPr/>
          </p:nvSpPr>
          <p:spPr>
            <a:xfrm>
              <a:off x="591228" y="5913479"/>
              <a:ext cx="415178" cy="169277"/>
            </a:xfrm>
            <a:prstGeom prst="rect">
              <a:avLst/>
            </a:prstGeom>
            <a:solidFill>
              <a:schemeClr val="bg1"/>
            </a:solidFill>
          </p:spPr>
          <p:txBody>
            <a:bodyPr wrap="none" lIns="0" tIns="0" rIns="0" bIns="0" rtlCol="0">
              <a:spAutoFit/>
            </a:bodyPr>
            <a:lstStyle/>
            <a:p>
              <a:r>
                <a:rPr lang="en-US" sz="1100" dirty="0">
                  <a:latin typeface="Arial" panose="020B0604020202020204" pitchFamily="34" charset="0"/>
                  <a:cs typeface="Arial" panose="020B0604020202020204" pitchFamily="34" charset="0"/>
                </a:rPr>
                <a:t>pH 7.4</a:t>
              </a:r>
            </a:p>
          </p:txBody>
        </p:sp>
        <p:sp>
          <p:nvSpPr>
            <p:cNvPr id="35" name="TextBox 34">
              <a:extLst>
                <a:ext uri="{FF2B5EF4-FFF2-40B4-BE49-F238E27FC236}">
                  <a16:creationId xmlns:a16="http://schemas.microsoft.com/office/drawing/2014/main" id="{87BDD584-4CFF-6A4D-8353-8B4536D9991E}"/>
                </a:ext>
              </a:extLst>
            </p:cNvPr>
            <p:cNvSpPr txBox="1"/>
            <p:nvPr/>
          </p:nvSpPr>
          <p:spPr>
            <a:xfrm>
              <a:off x="591228" y="5542556"/>
              <a:ext cx="415178" cy="169277"/>
            </a:xfrm>
            <a:prstGeom prst="rect">
              <a:avLst/>
            </a:prstGeom>
            <a:solidFill>
              <a:schemeClr val="bg1"/>
            </a:solidFill>
          </p:spPr>
          <p:txBody>
            <a:bodyPr wrap="none" lIns="0" tIns="0" rIns="0" bIns="0" rtlCol="0">
              <a:spAutoFit/>
            </a:bodyPr>
            <a:lstStyle/>
            <a:p>
              <a:r>
                <a:rPr lang="en-US" sz="1100" dirty="0">
                  <a:latin typeface="Arial" panose="020B0604020202020204" pitchFamily="34" charset="0"/>
                  <a:cs typeface="Arial" panose="020B0604020202020204" pitchFamily="34" charset="0"/>
                </a:rPr>
                <a:t>pH 7.0</a:t>
              </a:r>
            </a:p>
          </p:txBody>
        </p:sp>
      </p:grpSp>
    </p:spTree>
    <p:extLst>
      <p:ext uri="{BB962C8B-B14F-4D97-AF65-F5344CB8AC3E}">
        <p14:creationId xmlns:p14="http://schemas.microsoft.com/office/powerpoint/2010/main" val="787387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01D04D-3D59-814D-B358-0AC21281131D}"/>
              </a:ext>
            </a:extLst>
          </p:cNvPr>
          <p:cNvPicPr>
            <a:picLocks noChangeAspect="1"/>
          </p:cNvPicPr>
          <p:nvPr/>
        </p:nvPicPr>
        <p:blipFill>
          <a:blip r:embed="rId2"/>
          <a:stretch>
            <a:fillRect/>
          </a:stretch>
        </p:blipFill>
        <p:spPr>
          <a:xfrm>
            <a:off x="-15548758" y="-886085"/>
            <a:ext cx="12192000" cy="6103371"/>
          </a:xfrm>
          <a:prstGeom prst="rect">
            <a:avLst/>
          </a:prstGeom>
        </p:spPr>
      </p:pic>
      <p:pic>
        <p:nvPicPr>
          <p:cNvPr id="1026" name="Picture 2">
            <a:extLst>
              <a:ext uri="{FF2B5EF4-FFF2-40B4-BE49-F238E27FC236}">
                <a16:creationId xmlns:a16="http://schemas.microsoft.com/office/drawing/2014/main" id="{5F75A411-0660-D145-B1DC-31BA27631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2607" y="6971539"/>
            <a:ext cx="8496300" cy="76581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AE8018A6-7F50-CB42-A9F6-B8763C19008B}"/>
              </a:ext>
            </a:extLst>
          </p:cNvPr>
          <p:cNvGrpSpPr/>
          <p:nvPr/>
        </p:nvGrpSpPr>
        <p:grpSpPr>
          <a:xfrm>
            <a:off x="15612779" y="-2477733"/>
            <a:ext cx="4693739" cy="5800725"/>
            <a:chOff x="2492360" y="4837289"/>
            <a:chExt cx="4693739" cy="5800725"/>
          </a:xfrm>
        </p:grpSpPr>
        <p:pic>
          <p:nvPicPr>
            <p:cNvPr id="1032" name="Picture 8" descr="Graphic Design - Danny J Shaw | Shell artwork, Shell drawing ...">
              <a:extLst>
                <a:ext uri="{FF2B5EF4-FFF2-40B4-BE49-F238E27FC236}">
                  <a16:creationId xmlns:a16="http://schemas.microsoft.com/office/drawing/2014/main" id="{66E24916-FB44-0847-94E2-50C5900CCD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49" t="47493" r="33673" b="16736"/>
            <a:stretch/>
          </p:blipFill>
          <p:spPr bwMode="auto">
            <a:xfrm rot="15630100">
              <a:off x="2322899" y="5774814"/>
              <a:ext cx="5800725" cy="3925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4492F8-BD6F-C54C-8195-3E0269FB853C}"/>
                </a:ext>
              </a:extLst>
            </p:cNvPr>
            <p:cNvSpPr/>
            <p:nvPr/>
          </p:nvSpPr>
          <p:spPr>
            <a:xfrm rot="1358686">
              <a:off x="2492360" y="4972753"/>
              <a:ext cx="1134756" cy="2098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07A539-26A3-054E-B973-03CC44750890}"/>
                </a:ext>
              </a:extLst>
            </p:cNvPr>
            <p:cNvSpPr/>
            <p:nvPr/>
          </p:nvSpPr>
          <p:spPr>
            <a:xfrm rot="20458700">
              <a:off x="3295484" y="8709944"/>
              <a:ext cx="397083" cy="15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FFFEA78-2E7A-1B43-9C17-1914A0CBD181}"/>
              </a:ext>
            </a:extLst>
          </p:cNvPr>
          <p:cNvPicPr>
            <a:picLocks noChangeAspect="1"/>
          </p:cNvPicPr>
          <p:nvPr/>
        </p:nvPicPr>
        <p:blipFill>
          <a:blip r:embed="rId5"/>
          <a:stretch>
            <a:fillRect/>
          </a:stretch>
        </p:blipFill>
        <p:spPr>
          <a:xfrm>
            <a:off x="18616311" y="5438531"/>
            <a:ext cx="2086493" cy="2412657"/>
          </a:xfrm>
          <a:prstGeom prst="rect">
            <a:avLst/>
          </a:prstGeom>
        </p:spPr>
      </p:pic>
      <p:cxnSp>
        <p:nvCxnSpPr>
          <p:cNvPr id="1024" name="Straight Arrow Connector 1023">
            <a:extLst>
              <a:ext uri="{FF2B5EF4-FFF2-40B4-BE49-F238E27FC236}">
                <a16:creationId xmlns:a16="http://schemas.microsoft.com/office/drawing/2014/main" id="{6449DE6D-3FA9-774D-B238-9857C316F775}"/>
              </a:ext>
            </a:extLst>
          </p:cNvPr>
          <p:cNvCxnSpPr>
            <a:cxnSpLocks/>
          </p:cNvCxnSpPr>
          <p:nvPr/>
        </p:nvCxnSpPr>
        <p:spPr>
          <a:xfrm>
            <a:off x="2090296" y="4419007"/>
            <a:ext cx="265937" cy="47731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F7B806E-0836-624F-8A58-3B4EFBA32325}"/>
              </a:ext>
            </a:extLst>
          </p:cNvPr>
          <p:cNvCxnSpPr>
            <a:cxnSpLocks/>
          </p:cNvCxnSpPr>
          <p:nvPr/>
        </p:nvCxnSpPr>
        <p:spPr>
          <a:xfrm>
            <a:off x="3033839" y="4419007"/>
            <a:ext cx="241486" cy="460429"/>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E3D901E-DD48-364C-928B-9C464B1CB867}"/>
              </a:ext>
            </a:extLst>
          </p:cNvPr>
          <p:cNvCxnSpPr>
            <a:cxnSpLocks/>
          </p:cNvCxnSpPr>
          <p:nvPr/>
        </p:nvCxnSpPr>
        <p:spPr>
          <a:xfrm>
            <a:off x="3886957" y="4419007"/>
            <a:ext cx="259232" cy="454477"/>
          </a:xfrm>
          <a:prstGeom prst="straightConnector1">
            <a:avLst/>
          </a:prstGeom>
          <a:ln w="28575">
            <a:solidFill>
              <a:srgbClr val="FB807F"/>
            </a:solidFill>
            <a:tailEnd type="triangle"/>
          </a:ln>
        </p:spPr>
        <p:style>
          <a:lnRef idx="1">
            <a:schemeClr val="accent1"/>
          </a:lnRef>
          <a:fillRef idx="0">
            <a:schemeClr val="accent1"/>
          </a:fillRef>
          <a:effectRef idx="0">
            <a:schemeClr val="accent1"/>
          </a:effectRef>
          <a:fontRef idx="minor">
            <a:schemeClr val="tx1"/>
          </a:fontRef>
        </p:style>
      </p:cxnSp>
      <p:pic>
        <p:nvPicPr>
          <p:cNvPr id="148" name="Picture 10">
            <a:extLst>
              <a:ext uri="{FF2B5EF4-FFF2-40B4-BE49-F238E27FC236}">
                <a16:creationId xmlns:a16="http://schemas.microsoft.com/office/drawing/2014/main" id="{886D98A0-D54D-F14B-81B4-CD81DB6D04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708" t="62951" r="-1108" b="271"/>
          <a:stretch/>
        </p:blipFill>
        <p:spPr bwMode="auto">
          <a:xfrm>
            <a:off x="5165058" y="5922920"/>
            <a:ext cx="3669757" cy="2014693"/>
          </a:xfrm>
          <a:prstGeom prst="rect">
            <a:avLst/>
          </a:prstGeom>
          <a:noFill/>
          <a:extLst>
            <a:ext uri="{909E8E84-426E-40DD-AFC4-6F175D3DCCD1}">
              <a14:hiddenFill xmlns:a14="http://schemas.microsoft.com/office/drawing/2010/main">
                <a:solidFill>
                  <a:srgbClr val="FFFFFF"/>
                </a:solidFill>
              </a14:hiddenFill>
            </a:ext>
          </a:extLst>
        </p:spPr>
      </p:pic>
      <p:sp>
        <p:nvSpPr>
          <p:cNvPr id="1029" name="TextBox 1028">
            <a:extLst>
              <a:ext uri="{FF2B5EF4-FFF2-40B4-BE49-F238E27FC236}">
                <a16:creationId xmlns:a16="http://schemas.microsoft.com/office/drawing/2014/main" id="{DE208047-262B-B748-80E8-205D934BC707}"/>
              </a:ext>
            </a:extLst>
          </p:cNvPr>
          <p:cNvSpPr txBox="1"/>
          <p:nvPr/>
        </p:nvSpPr>
        <p:spPr>
          <a:xfrm>
            <a:off x="6268288" y="5410785"/>
            <a:ext cx="2188838"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Integrated data analysis</a:t>
            </a:r>
          </a:p>
        </p:txBody>
      </p:sp>
      <p:grpSp>
        <p:nvGrpSpPr>
          <p:cNvPr id="1059" name="Group 1058">
            <a:extLst>
              <a:ext uri="{FF2B5EF4-FFF2-40B4-BE49-F238E27FC236}">
                <a16:creationId xmlns:a16="http://schemas.microsoft.com/office/drawing/2014/main" id="{BB6107EE-3FB2-8A40-856B-3A4DF034B9DE}"/>
              </a:ext>
            </a:extLst>
          </p:cNvPr>
          <p:cNvGrpSpPr/>
          <p:nvPr/>
        </p:nvGrpSpPr>
        <p:grpSpPr>
          <a:xfrm>
            <a:off x="1237522" y="5147236"/>
            <a:ext cx="3815060" cy="1950006"/>
            <a:chOff x="1639683" y="5446444"/>
            <a:chExt cx="3411963" cy="1583891"/>
          </a:xfrm>
        </p:grpSpPr>
        <p:grpSp>
          <p:nvGrpSpPr>
            <p:cNvPr id="98" name="Group 97">
              <a:extLst>
                <a:ext uri="{FF2B5EF4-FFF2-40B4-BE49-F238E27FC236}">
                  <a16:creationId xmlns:a16="http://schemas.microsoft.com/office/drawing/2014/main" id="{88D2D7F8-0E54-9249-9C3B-A7A9893F024B}"/>
                </a:ext>
              </a:extLst>
            </p:cNvPr>
            <p:cNvGrpSpPr/>
            <p:nvPr/>
          </p:nvGrpSpPr>
          <p:grpSpPr>
            <a:xfrm>
              <a:off x="1991966" y="5446444"/>
              <a:ext cx="3059680" cy="1583891"/>
              <a:chOff x="410823" y="8718997"/>
              <a:chExt cx="3059680" cy="1583891"/>
            </a:xfrm>
          </p:grpSpPr>
          <p:pic>
            <p:nvPicPr>
              <p:cNvPr id="1034" name="Picture 10">
                <a:extLst>
                  <a:ext uri="{FF2B5EF4-FFF2-40B4-BE49-F238E27FC236}">
                    <a16:creationId xmlns:a16="http://schemas.microsoft.com/office/drawing/2014/main" id="{96CDAB45-D249-C449-A271-025763FB44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24" t="59940" r="53141" b="24206"/>
              <a:stretch/>
            </p:blipFill>
            <p:spPr bwMode="auto">
              <a:xfrm>
                <a:off x="948993" y="8903104"/>
                <a:ext cx="2521510" cy="70295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4EA2E186-51BE-E040-9E64-9A97901AD0D3}"/>
                  </a:ext>
                </a:extLst>
              </p:cNvPr>
              <p:cNvSpPr/>
              <p:nvPr/>
            </p:nvSpPr>
            <p:spPr>
              <a:xfrm>
                <a:off x="678693" y="8718997"/>
                <a:ext cx="184829" cy="1583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61C38DF-4621-5649-A06A-5AEC38B5503D}"/>
                  </a:ext>
                </a:extLst>
              </p:cNvPr>
              <p:cNvSpPr txBox="1"/>
              <p:nvPr/>
            </p:nvSpPr>
            <p:spPr>
              <a:xfrm>
                <a:off x="410823" y="8763869"/>
                <a:ext cx="2764040" cy="149995"/>
              </a:xfrm>
              <a:prstGeom prst="rect">
                <a:avLst/>
              </a:prstGeom>
              <a:solidFill>
                <a:schemeClr val="bg1"/>
              </a:solidFill>
            </p:spPr>
            <p:txBody>
              <a:bodyPr wrap="none" lIns="0" tIns="0" rIns="0" bIns="0" rtlCol="0">
                <a:spAutoFit/>
              </a:bodyPr>
              <a:lstStyle/>
              <a:p>
                <a:r>
                  <a:rPr lang="en-US" sz="1200" b="1" dirty="0">
                    <a:latin typeface="Arial" panose="020B0604020202020204" pitchFamily="34" charset="0"/>
                    <a:cs typeface="Arial" panose="020B0604020202020204" pitchFamily="34" charset="0"/>
                  </a:rPr>
                  <a:t>Individual omics data differential analysis </a:t>
                </a:r>
              </a:p>
            </p:txBody>
          </p:sp>
        </p:grpSp>
        <p:grpSp>
          <p:nvGrpSpPr>
            <p:cNvPr id="1035" name="Group 1034">
              <a:extLst>
                <a:ext uri="{FF2B5EF4-FFF2-40B4-BE49-F238E27FC236}">
                  <a16:creationId xmlns:a16="http://schemas.microsoft.com/office/drawing/2014/main" id="{BCF063F1-4DB3-BE44-8B1F-8F9A1AC58A72}"/>
                </a:ext>
              </a:extLst>
            </p:cNvPr>
            <p:cNvGrpSpPr/>
            <p:nvPr/>
          </p:nvGrpSpPr>
          <p:grpSpPr>
            <a:xfrm>
              <a:off x="1639683" y="5630546"/>
              <a:ext cx="898001" cy="708434"/>
              <a:chOff x="1636508" y="5630546"/>
              <a:chExt cx="898001" cy="708434"/>
            </a:xfrm>
          </p:grpSpPr>
          <p:pic>
            <p:nvPicPr>
              <p:cNvPr id="174" name="Picture 10">
                <a:extLst>
                  <a:ext uri="{FF2B5EF4-FFF2-40B4-BE49-F238E27FC236}">
                    <a16:creationId xmlns:a16="http://schemas.microsoft.com/office/drawing/2014/main" id="{B97EFC66-048C-E948-802D-30365120EA17}"/>
                  </a:ext>
                </a:extLst>
              </p:cNvPr>
              <p:cNvPicPr>
                <a:picLocks noChangeAspect="1" noChangeArrowheads="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l="4924" t="59940" r="83100" b="24400"/>
              <a:stretch/>
            </p:blipFill>
            <p:spPr bwMode="auto">
              <a:xfrm>
                <a:off x="1636508" y="5630546"/>
                <a:ext cx="720116" cy="69437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0">
                <a:extLst>
                  <a:ext uri="{FF2B5EF4-FFF2-40B4-BE49-F238E27FC236}">
                    <a16:creationId xmlns:a16="http://schemas.microsoft.com/office/drawing/2014/main" id="{BC24E073-9E8A-C249-BA55-7DCEAC12FE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36" t="60609" r="79989" b="23731"/>
              <a:stretch/>
            </p:blipFill>
            <p:spPr bwMode="auto">
              <a:xfrm>
                <a:off x="2349680" y="5644602"/>
                <a:ext cx="184829" cy="69437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8" name="Picture 10">
            <a:extLst>
              <a:ext uri="{FF2B5EF4-FFF2-40B4-BE49-F238E27FC236}">
                <a16:creationId xmlns:a16="http://schemas.microsoft.com/office/drawing/2014/main" id="{ED9A94B5-CFB9-0C42-92C1-D505E61EA5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18" t="82089" r="53147" b="2200"/>
          <a:stretch/>
        </p:blipFill>
        <p:spPr bwMode="auto">
          <a:xfrm>
            <a:off x="1392155" y="6795610"/>
            <a:ext cx="3152539" cy="871000"/>
          </a:xfrm>
          <a:prstGeom prst="rect">
            <a:avLst/>
          </a:prstGeom>
          <a:noFill/>
          <a:extLst>
            <a:ext uri="{909E8E84-426E-40DD-AFC4-6F175D3DCCD1}">
              <a14:hiddenFill xmlns:a14="http://schemas.microsoft.com/office/drawing/2010/main">
                <a:solidFill>
                  <a:srgbClr val="FFFFFF"/>
                </a:solidFill>
              </a14:hiddenFill>
            </a:ext>
          </a:extLst>
        </p:spPr>
      </p:pic>
      <p:cxnSp>
        <p:nvCxnSpPr>
          <p:cNvPr id="180" name="Straight Arrow Connector 179">
            <a:extLst>
              <a:ext uri="{FF2B5EF4-FFF2-40B4-BE49-F238E27FC236}">
                <a16:creationId xmlns:a16="http://schemas.microsoft.com/office/drawing/2014/main" id="{94A419A4-6143-C841-9B1C-302D5E77EE03}"/>
              </a:ext>
            </a:extLst>
          </p:cNvPr>
          <p:cNvCxnSpPr>
            <a:cxnSpLocks/>
          </p:cNvCxnSpPr>
          <p:nvPr/>
        </p:nvCxnSpPr>
        <p:spPr>
          <a:xfrm>
            <a:off x="1141526" y="4419007"/>
            <a:ext cx="269571" cy="477107"/>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A79DE47F-51BD-C44D-8A9D-41024E97C0A6}"/>
              </a:ext>
            </a:extLst>
          </p:cNvPr>
          <p:cNvGrpSpPr/>
          <p:nvPr/>
        </p:nvGrpSpPr>
        <p:grpSpPr>
          <a:xfrm>
            <a:off x="1436166" y="988685"/>
            <a:ext cx="3089564" cy="2330785"/>
            <a:chOff x="652935" y="6136386"/>
            <a:chExt cx="3089564" cy="2330785"/>
          </a:xfrm>
        </p:grpSpPr>
        <p:pic>
          <p:nvPicPr>
            <p:cNvPr id="125" name="Picture 10">
              <a:extLst>
                <a:ext uri="{FF2B5EF4-FFF2-40B4-BE49-F238E27FC236}">
                  <a16:creationId xmlns:a16="http://schemas.microsoft.com/office/drawing/2014/main" id="{B2BF502F-0D68-8E49-81F1-3784F761FA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47" r="48619" b="75929"/>
            <a:stretch/>
          </p:blipFill>
          <p:spPr bwMode="auto">
            <a:xfrm>
              <a:off x="652935" y="6136386"/>
              <a:ext cx="3089564" cy="1025384"/>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16637CFF-17C2-7746-A5AE-7F840C6F4E8F}"/>
                </a:ext>
              </a:extLst>
            </p:cNvPr>
            <p:cNvSpPr txBox="1"/>
            <p:nvPr/>
          </p:nvSpPr>
          <p:spPr>
            <a:xfrm rot="16200000">
              <a:off x="1315548" y="7666522"/>
              <a:ext cx="1231966" cy="369332"/>
            </a:xfrm>
            <a:prstGeom prst="rect">
              <a:avLst/>
            </a:prstGeom>
            <a:solidFill>
              <a:schemeClr val="bg1"/>
            </a:solidFill>
          </p:spPr>
          <p:txBody>
            <a:bodyPr wrap="square" lIns="0" tIns="0" rIns="0" bIns="0" rtlCol="0">
              <a:spAutoFit/>
            </a:bodyPr>
            <a:lstStyle/>
            <a:p>
              <a:pPr algn="ctr"/>
              <a:r>
                <a:rPr lang="en-US" sz="1200" dirty="0">
                  <a:latin typeface="Arial" panose="020B0604020202020204" pitchFamily="34" charset="0"/>
                  <a:cs typeface="Arial" panose="020B0604020202020204" pitchFamily="34" charset="0"/>
                </a:rPr>
                <a:t>Standardized RNA-seq pipeline</a:t>
              </a:r>
            </a:p>
          </p:txBody>
        </p:sp>
        <p:sp>
          <p:nvSpPr>
            <p:cNvPr id="127" name="TextBox 126">
              <a:extLst>
                <a:ext uri="{FF2B5EF4-FFF2-40B4-BE49-F238E27FC236}">
                  <a16:creationId xmlns:a16="http://schemas.microsoft.com/office/drawing/2014/main" id="{9F5F702F-D951-DE45-9324-F776AC03D2A9}"/>
                </a:ext>
              </a:extLst>
            </p:cNvPr>
            <p:cNvSpPr txBox="1"/>
            <p:nvPr/>
          </p:nvSpPr>
          <p:spPr>
            <a:xfrm rot="16200000">
              <a:off x="2177530" y="7589787"/>
              <a:ext cx="1346524" cy="369332"/>
            </a:xfrm>
            <a:prstGeom prst="rect">
              <a:avLst/>
            </a:prstGeom>
            <a:solidFill>
              <a:schemeClr val="bg1"/>
            </a:solidFill>
          </p:spPr>
          <p:txBody>
            <a:bodyPr wrap="square" lIns="0" tIns="0" rIns="0" bIns="0" rtlCol="0">
              <a:spAutoFit/>
            </a:bodyPr>
            <a:lstStyle/>
            <a:p>
              <a:pPr algn="ctr"/>
              <a:r>
                <a:rPr lang="en-US" sz="1200" dirty="0">
                  <a:latin typeface="Arial" panose="020B0604020202020204" pitchFamily="34" charset="0"/>
                  <a:cs typeface="Arial" panose="020B0604020202020204" pitchFamily="34" charset="0"/>
                </a:rPr>
                <a:t>Standardized proteomics pipeline</a:t>
              </a:r>
            </a:p>
          </p:txBody>
        </p:sp>
        <p:sp>
          <p:nvSpPr>
            <p:cNvPr id="128" name="TextBox 127">
              <a:extLst>
                <a:ext uri="{FF2B5EF4-FFF2-40B4-BE49-F238E27FC236}">
                  <a16:creationId xmlns:a16="http://schemas.microsoft.com/office/drawing/2014/main" id="{98F4C5C7-4FE7-2747-9B0D-1400EB8C4BB7}"/>
                </a:ext>
              </a:extLst>
            </p:cNvPr>
            <p:cNvSpPr txBox="1"/>
            <p:nvPr/>
          </p:nvSpPr>
          <p:spPr>
            <a:xfrm rot="16200000">
              <a:off x="349168" y="7589787"/>
              <a:ext cx="1346524" cy="369332"/>
            </a:xfrm>
            <a:prstGeom prst="rect">
              <a:avLst/>
            </a:prstGeom>
            <a:solidFill>
              <a:schemeClr val="bg1"/>
            </a:solidFill>
          </p:spPr>
          <p:txBody>
            <a:bodyPr wrap="square" lIns="91440" tIns="0" rIns="91440" bIns="0" rtlCol="0">
              <a:spAutoFit/>
            </a:bodyPr>
            <a:lstStyle/>
            <a:p>
              <a:pPr algn="ctr"/>
              <a:r>
                <a:rPr lang="en-US" sz="1200" dirty="0">
                  <a:latin typeface="Arial" panose="020B0604020202020204" pitchFamily="34" charset="0"/>
                  <a:cs typeface="Arial" panose="020B0604020202020204" pitchFamily="34" charset="0"/>
                </a:rPr>
                <a:t>Standardized BS-seq pipeline</a:t>
              </a:r>
            </a:p>
          </p:txBody>
        </p:sp>
      </p:grpSp>
      <p:sp>
        <p:nvSpPr>
          <p:cNvPr id="131" name="Rectangle 130">
            <a:extLst>
              <a:ext uri="{FF2B5EF4-FFF2-40B4-BE49-F238E27FC236}">
                <a16:creationId xmlns:a16="http://schemas.microsoft.com/office/drawing/2014/main" id="{AB8432DC-1B72-164E-B3B8-80918FEC39AF}"/>
              </a:ext>
            </a:extLst>
          </p:cNvPr>
          <p:cNvSpPr/>
          <p:nvPr/>
        </p:nvSpPr>
        <p:spPr>
          <a:xfrm rot="5400000">
            <a:off x="2292587" y="1949448"/>
            <a:ext cx="631230" cy="3835057"/>
          </a:xfrm>
          <a:prstGeom prst="rect">
            <a:avLst/>
          </a:prstGeom>
          <a:solidFill>
            <a:srgbClr val="E2C5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own Arrow 117">
            <a:extLst>
              <a:ext uri="{FF2B5EF4-FFF2-40B4-BE49-F238E27FC236}">
                <a16:creationId xmlns:a16="http://schemas.microsoft.com/office/drawing/2014/main" id="{3C982E46-4252-9242-B3C4-3DE904B2A210}"/>
              </a:ext>
            </a:extLst>
          </p:cNvPr>
          <p:cNvSpPr/>
          <p:nvPr/>
        </p:nvSpPr>
        <p:spPr>
          <a:xfrm>
            <a:off x="1983379" y="2058249"/>
            <a:ext cx="179585" cy="1394408"/>
          </a:xfrm>
          <a:prstGeom prst="downArrow">
            <a:avLst>
              <a:gd name="adj1" fmla="val 50000"/>
              <a:gd name="adj2" fmla="val 71215"/>
            </a:avLst>
          </a:prstGeom>
          <a:solidFill>
            <a:srgbClr val="98B9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Down Arrow 134">
            <a:extLst>
              <a:ext uri="{FF2B5EF4-FFF2-40B4-BE49-F238E27FC236}">
                <a16:creationId xmlns:a16="http://schemas.microsoft.com/office/drawing/2014/main" id="{AEF71B68-F1D5-E844-858C-92326021EB60}"/>
              </a:ext>
            </a:extLst>
          </p:cNvPr>
          <p:cNvSpPr/>
          <p:nvPr/>
        </p:nvSpPr>
        <p:spPr>
          <a:xfrm>
            <a:off x="2886784" y="2058249"/>
            <a:ext cx="179585" cy="1394408"/>
          </a:xfrm>
          <a:prstGeom prst="downArrow">
            <a:avLst>
              <a:gd name="adj1" fmla="val 50000"/>
              <a:gd name="adj2" fmla="val 71215"/>
            </a:avLst>
          </a:prstGeom>
          <a:solidFill>
            <a:srgbClr val="ACD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Down Arrow 135">
            <a:extLst>
              <a:ext uri="{FF2B5EF4-FFF2-40B4-BE49-F238E27FC236}">
                <a16:creationId xmlns:a16="http://schemas.microsoft.com/office/drawing/2014/main" id="{3FC5F8C9-7033-5142-BA52-7058FADD183B}"/>
              </a:ext>
            </a:extLst>
          </p:cNvPr>
          <p:cNvSpPr/>
          <p:nvPr/>
        </p:nvSpPr>
        <p:spPr>
          <a:xfrm>
            <a:off x="3791719" y="2056182"/>
            <a:ext cx="179585" cy="1394408"/>
          </a:xfrm>
          <a:prstGeom prst="downArrow">
            <a:avLst>
              <a:gd name="adj1" fmla="val 50000"/>
              <a:gd name="adj2" fmla="val 71215"/>
            </a:avLst>
          </a:prstGeom>
          <a:solidFill>
            <a:srgbClr val="FB80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C458E01C-F48E-B54E-B908-7CD95D771F39}"/>
              </a:ext>
            </a:extLst>
          </p:cNvPr>
          <p:cNvSpPr txBox="1"/>
          <p:nvPr/>
        </p:nvSpPr>
        <p:spPr>
          <a:xfrm>
            <a:off x="1655076" y="3664056"/>
            <a:ext cx="802183" cy="323165"/>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methylation counts</a:t>
            </a:r>
          </a:p>
        </p:txBody>
      </p:sp>
      <p:sp>
        <p:nvSpPr>
          <p:cNvPr id="138" name="TextBox 137">
            <a:extLst>
              <a:ext uri="{FF2B5EF4-FFF2-40B4-BE49-F238E27FC236}">
                <a16:creationId xmlns:a16="http://schemas.microsoft.com/office/drawing/2014/main" id="{5A1B1DBC-E8D4-5B49-B405-ABC46F5988C8}"/>
              </a:ext>
            </a:extLst>
          </p:cNvPr>
          <p:cNvSpPr txBox="1"/>
          <p:nvPr/>
        </p:nvSpPr>
        <p:spPr>
          <a:xfrm>
            <a:off x="2622230" y="3596436"/>
            <a:ext cx="879963" cy="484748"/>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transcript expression counts</a:t>
            </a:r>
          </a:p>
        </p:txBody>
      </p:sp>
      <p:sp>
        <p:nvSpPr>
          <p:cNvPr id="139" name="TextBox 138">
            <a:extLst>
              <a:ext uri="{FF2B5EF4-FFF2-40B4-BE49-F238E27FC236}">
                <a16:creationId xmlns:a16="http://schemas.microsoft.com/office/drawing/2014/main" id="{32ADF159-9C4D-9C4D-B96A-6D874051D929}"/>
              </a:ext>
            </a:extLst>
          </p:cNvPr>
          <p:cNvSpPr txBox="1"/>
          <p:nvPr/>
        </p:nvSpPr>
        <p:spPr>
          <a:xfrm>
            <a:off x="3641372" y="3596436"/>
            <a:ext cx="776930" cy="484748"/>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protein abundance </a:t>
            </a:r>
          </a:p>
          <a:p>
            <a:pPr algn="ctr"/>
            <a:r>
              <a:rPr lang="en-US" sz="1050" dirty="0">
                <a:latin typeface="Arial" panose="020B0604020202020204" pitchFamily="34" charset="0"/>
                <a:cs typeface="Arial" panose="020B0604020202020204" pitchFamily="34" charset="0"/>
              </a:rPr>
              <a:t>counts</a:t>
            </a:r>
          </a:p>
        </p:txBody>
      </p:sp>
      <p:sp>
        <p:nvSpPr>
          <p:cNvPr id="140" name="TextBox 139">
            <a:extLst>
              <a:ext uri="{FF2B5EF4-FFF2-40B4-BE49-F238E27FC236}">
                <a16:creationId xmlns:a16="http://schemas.microsoft.com/office/drawing/2014/main" id="{64538C6B-592E-3F49-B527-BA179A360EC5}"/>
              </a:ext>
            </a:extLst>
          </p:cNvPr>
          <p:cNvSpPr txBox="1"/>
          <p:nvPr/>
        </p:nvSpPr>
        <p:spPr>
          <a:xfrm>
            <a:off x="4426565" y="2226467"/>
            <a:ext cx="1257574" cy="276999"/>
          </a:xfrm>
          <a:prstGeom prst="rect">
            <a:avLst/>
          </a:prstGeom>
          <a:noFill/>
        </p:spPr>
        <p:txBody>
          <a:bodyPr wrap="square" rtlCol="0">
            <a:spAutoFit/>
          </a:bodyPr>
          <a:lstStyle/>
          <a:p>
            <a:endParaRPr lang="en-US" sz="1200" dirty="0">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32C73E8B-DB22-A648-BB3C-384D718D533F}"/>
              </a:ext>
            </a:extLst>
          </p:cNvPr>
          <p:cNvSpPr txBox="1"/>
          <p:nvPr/>
        </p:nvSpPr>
        <p:spPr>
          <a:xfrm>
            <a:off x="4536573" y="3502239"/>
            <a:ext cx="1319160"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OUTPUT: </a:t>
            </a:r>
          </a:p>
          <a:p>
            <a:r>
              <a:rPr lang="en-US" sz="1200" dirty="0">
                <a:latin typeface="Arial" panose="020B0604020202020204" pitchFamily="34" charset="0"/>
                <a:cs typeface="Arial" panose="020B0604020202020204" pitchFamily="34" charset="0"/>
              </a:rPr>
              <a:t>comparable count data</a:t>
            </a:r>
          </a:p>
        </p:txBody>
      </p:sp>
      <p:pic>
        <p:nvPicPr>
          <p:cNvPr id="158" name="Picture 10">
            <a:extLst>
              <a:ext uri="{FF2B5EF4-FFF2-40B4-BE49-F238E27FC236}">
                <a16:creationId xmlns:a16="http://schemas.microsoft.com/office/drawing/2014/main" id="{8BBCC433-6A82-2541-8E5A-D57ACF672E82}"/>
              </a:ext>
            </a:extLst>
          </p:cNvPr>
          <p:cNvPicPr>
            <a:picLocks noChangeAspect="1" noChangeArrowheads="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82169" b="77426"/>
          <a:stretch/>
        </p:blipFill>
        <p:spPr bwMode="auto">
          <a:xfrm>
            <a:off x="548775" y="942032"/>
            <a:ext cx="1072220" cy="100094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59593016-CCE9-9942-8CB9-110E335C0D90}"/>
              </a:ext>
            </a:extLst>
          </p:cNvPr>
          <p:cNvSpPr txBox="1"/>
          <p:nvPr/>
        </p:nvSpPr>
        <p:spPr>
          <a:xfrm>
            <a:off x="4289634" y="1251276"/>
            <a:ext cx="1439840" cy="2277547"/>
          </a:xfrm>
          <a:prstGeom prst="rect">
            <a:avLst/>
          </a:prstGeom>
          <a:noFill/>
        </p:spPr>
        <p:txBody>
          <a:bodyPr wrap="square" rtlCol="0">
            <a:spAutoFit/>
          </a:bodyPr>
          <a:lstStyle/>
          <a:p>
            <a:pPr marL="228600" indent="-228600">
              <a:spcAft>
                <a:spcPts val="4200"/>
              </a:spcAft>
              <a:buAutoNum type="arabicPeriod"/>
            </a:pPr>
            <a:r>
              <a:rPr lang="en-US" sz="1200" dirty="0">
                <a:latin typeface="Arial" panose="020B0604020202020204" pitchFamily="34" charset="0"/>
                <a:cs typeface="Arial" panose="020B0604020202020204" pitchFamily="34" charset="0"/>
              </a:rPr>
              <a:t>Obtain raw data</a:t>
            </a:r>
          </a:p>
          <a:p>
            <a:pPr marL="228600" indent="-228600">
              <a:spcAft>
                <a:spcPts val="4200"/>
              </a:spcAft>
              <a:buFontTx/>
              <a:buAutoNum type="arabicPeriod"/>
            </a:pPr>
            <a:r>
              <a:rPr lang="en-US" sz="1200" dirty="0">
                <a:latin typeface="Arial" panose="020B0604020202020204" pitchFamily="34" charset="0"/>
                <a:cs typeface="Arial" panose="020B0604020202020204" pitchFamily="34" charset="0"/>
              </a:rPr>
              <a:t>Reprocess data systematically</a:t>
            </a:r>
          </a:p>
          <a:p>
            <a:pPr marL="228600" indent="-228600">
              <a:buAutoNum type="arabicPeriod"/>
            </a:pPr>
            <a:endParaRPr lang="en-US" sz="1200" dirty="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C973286-842D-E145-893B-FEC079DBD152}"/>
              </a:ext>
            </a:extLst>
          </p:cNvPr>
          <p:cNvSpPr txBox="1"/>
          <p:nvPr/>
        </p:nvSpPr>
        <p:spPr>
          <a:xfrm>
            <a:off x="787944" y="3664056"/>
            <a:ext cx="802183" cy="323165"/>
          </a:xfrm>
          <a:prstGeom prst="rect">
            <a:avLst/>
          </a:prstGeom>
          <a:solidFill>
            <a:schemeClr val="bg1"/>
          </a:solidFill>
        </p:spPr>
        <p:txBody>
          <a:bodyPr wrap="square" lIns="0" tIns="0" rIns="0" bIns="0" rtlCol="0">
            <a:spAutoFit/>
          </a:bodyPr>
          <a:lstStyle/>
          <a:p>
            <a:pPr algn="ctr"/>
            <a:r>
              <a:rPr lang="en-US" sz="1050" dirty="0">
                <a:latin typeface="Arial" panose="020B0604020202020204" pitchFamily="34" charset="0"/>
                <a:cs typeface="Arial" panose="020B0604020202020204" pitchFamily="34" charset="0"/>
              </a:rPr>
              <a:t>variant counts</a:t>
            </a:r>
          </a:p>
        </p:txBody>
      </p:sp>
      <p:sp>
        <p:nvSpPr>
          <p:cNvPr id="161" name="Down Arrow 160">
            <a:extLst>
              <a:ext uri="{FF2B5EF4-FFF2-40B4-BE49-F238E27FC236}">
                <a16:creationId xmlns:a16="http://schemas.microsoft.com/office/drawing/2014/main" id="{ADDD5071-A7EB-5143-BA11-383C5B070492}"/>
              </a:ext>
            </a:extLst>
          </p:cNvPr>
          <p:cNvSpPr/>
          <p:nvPr/>
        </p:nvSpPr>
        <p:spPr>
          <a:xfrm>
            <a:off x="1096753" y="2018548"/>
            <a:ext cx="179585" cy="1394408"/>
          </a:xfrm>
          <a:prstGeom prst="downArrow">
            <a:avLst>
              <a:gd name="adj1" fmla="val 50000"/>
              <a:gd name="adj2" fmla="val 7121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DAB61828-26C5-7847-8D2B-A9F606241F68}"/>
              </a:ext>
            </a:extLst>
          </p:cNvPr>
          <p:cNvSpPr txBox="1"/>
          <p:nvPr/>
        </p:nvSpPr>
        <p:spPr>
          <a:xfrm rot="16200000">
            <a:off x="64236" y="2530210"/>
            <a:ext cx="1622208" cy="369332"/>
          </a:xfrm>
          <a:prstGeom prst="rect">
            <a:avLst/>
          </a:prstGeom>
          <a:solidFill>
            <a:schemeClr val="bg1"/>
          </a:solidFill>
        </p:spPr>
        <p:txBody>
          <a:bodyPr wrap="square" lIns="91440" tIns="0" rIns="91440" bIns="0" rtlCol="0">
            <a:spAutoFit/>
          </a:bodyPr>
          <a:lstStyle/>
          <a:p>
            <a:pPr algn="ctr"/>
            <a:r>
              <a:rPr lang="en-US" sz="1200" dirty="0">
                <a:latin typeface="Arial" panose="020B0604020202020204" pitchFamily="34" charset="0"/>
                <a:cs typeface="Arial" panose="020B0604020202020204" pitchFamily="34" charset="0"/>
              </a:rPr>
              <a:t>Standardized genome-seq pipeline</a:t>
            </a:r>
          </a:p>
        </p:txBody>
      </p:sp>
      <p:sp>
        <p:nvSpPr>
          <p:cNvPr id="1031" name="TextBox 1030">
            <a:extLst>
              <a:ext uri="{FF2B5EF4-FFF2-40B4-BE49-F238E27FC236}">
                <a16:creationId xmlns:a16="http://schemas.microsoft.com/office/drawing/2014/main" id="{2E52CB08-A2BB-7B46-BBD3-BBB3C20C7516}"/>
              </a:ext>
            </a:extLst>
          </p:cNvPr>
          <p:cNvSpPr txBox="1"/>
          <p:nvPr/>
        </p:nvSpPr>
        <p:spPr>
          <a:xfrm>
            <a:off x="788877" y="1133825"/>
            <a:ext cx="809799" cy="461665"/>
          </a:xfrm>
          <a:prstGeom prst="rect">
            <a:avLst/>
          </a:prstGeom>
          <a:noFill/>
        </p:spPr>
        <p:txBody>
          <a:bodyPr wrap="square" rtlCol="0">
            <a:spAutoFit/>
          </a:bodyPr>
          <a:lstStyle/>
          <a:p>
            <a:pPr algn="ctr"/>
            <a:r>
              <a:rPr lang="en-US" sz="1200" dirty="0"/>
              <a:t>Omics Dataset 1</a:t>
            </a:r>
          </a:p>
        </p:txBody>
      </p:sp>
      <p:sp>
        <p:nvSpPr>
          <p:cNvPr id="165" name="TextBox 164">
            <a:extLst>
              <a:ext uri="{FF2B5EF4-FFF2-40B4-BE49-F238E27FC236}">
                <a16:creationId xmlns:a16="http://schemas.microsoft.com/office/drawing/2014/main" id="{404502F3-7260-9A4D-8E1D-4EE6BEB7D993}"/>
              </a:ext>
            </a:extLst>
          </p:cNvPr>
          <p:cNvSpPr txBox="1"/>
          <p:nvPr/>
        </p:nvSpPr>
        <p:spPr>
          <a:xfrm>
            <a:off x="2297617" y="1376455"/>
            <a:ext cx="108344" cy="184666"/>
          </a:xfrm>
          <a:prstGeom prst="rect">
            <a:avLst/>
          </a:prstGeom>
          <a:solidFill>
            <a:srgbClr val="98B9E4"/>
          </a:solidFill>
        </p:spPr>
        <p:txBody>
          <a:bodyPr wrap="square" lIns="0" tIns="0" rIns="0" bIns="0" rtlCol="0">
            <a:spAutoFit/>
          </a:bodyPr>
          <a:lstStyle/>
          <a:p>
            <a:pPr algn="ctr"/>
            <a:r>
              <a:rPr lang="en-US" sz="1200" dirty="0"/>
              <a:t>2</a:t>
            </a:r>
          </a:p>
        </p:txBody>
      </p:sp>
      <p:sp>
        <p:nvSpPr>
          <p:cNvPr id="167" name="TextBox 166">
            <a:extLst>
              <a:ext uri="{FF2B5EF4-FFF2-40B4-BE49-F238E27FC236}">
                <a16:creationId xmlns:a16="http://schemas.microsoft.com/office/drawing/2014/main" id="{B4DB9247-51D1-8B48-A06E-FD717B835948}"/>
              </a:ext>
            </a:extLst>
          </p:cNvPr>
          <p:cNvSpPr txBox="1"/>
          <p:nvPr/>
        </p:nvSpPr>
        <p:spPr>
          <a:xfrm>
            <a:off x="3196161" y="1376455"/>
            <a:ext cx="108344" cy="184666"/>
          </a:xfrm>
          <a:prstGeom prst="rect">
            <a:avLst/>
          </a:prstGeom>
          <a:solidFill>
            <a:srgbClr val="ADD5A2"/>
          </a:solidFill>
        </p:spPr>
        <p:txBody>
          <a:bodyPr wrap="square" lIns="0" tIns="0" rIns="0" bIns="0" rtlCol="0">
            <a:spAutoFit/>
          </a:bodyPr>
          <a:lstStyle/>
          <a:p>
            <a:pPr algn="ctr"/>
            <a:r>
              <a:rPr lang="en-US" sz="1200" dirty="0"/>
              <a:t>3</a:t>
            </a:r>
          </a:p>
        </p:txBody>
      </p:sp>
      <p:sp>
        <p:nvSpPr>
          <p:cNvPr id="168" name="TextBox 167">
            <a:extLst>
              <a:ext uri="{FF2B5EF4-FFF2-40B4-BE49-F238E27FC236}">
                <a16:creationId xmlns:a16="http://schemas.microsoft.com/office/drawing/2014/main" id="{812A35B8-09C6-B04B-BB62-1240425518D1}"/>
              </a:ext>
            </a:extLst>
          </p:cNvPr>
          <p:cNvSpPr txBox="1"/>
          <p:nvPr/>
        </p:nvSpPr>
        <p:spPr>
          <a:xfrm>
            <a:off x="4096758" y="1364657"/>
            <a:ext cx="108344" cy="184666"/>
          </a:xfrm>
          <a:prstGeom prst="rect">
            <a:avLst/>
          </a:prstGeom>
          <a:solidFill>
            <a:srgbClr val="FB807F"/>
          </a:solidFill>
        </p:spPr>
        <p:txBody>
          <a:bodyPr wrap="square" lIns="0" tIns="0" rIns="0" bIns="0" rtlCol="0">
            <a:spAutoFit/>
          </a:bodyPr>
          <a:lstStyle/>
          <a:p>
            <a:pPr algn="ctr"/>
            <a:r>
              <a:rPr lang="en-US" sz="1200" dirty="0"/>
              <a:t>4</a:t>
            </a:r>
          </a:p>
        </p:txBody>
      </p:sp>
      <p:sp>
        <p:nvSpPr>
          <p:cNvPr id="1036" name="Rectangle 1035">
            <a:extLst>
              <a:ext uri="{FF2B5EF4-FFF2-40B4-BE49-F238E27FC236}">
                <a16:creationId xmlns:a16="http://schemas.microsoft.com/office/drawing/2014/main" id="{04E66309-A7A6-9F45-8EAD-6709001CD42B}"/>
              </a:ext>
            </a:extLst>
          </p:cNvPr>
          <p:cNvSpPr/>
          <p:nvPr/>
        </p:nvSpPr>
        <p:spPr>
          <a:xfrm>
            <a:off x="572753" y="463450"/>
            <a:ext cx="5049998" cy="3781690"/>
          </a:xfrm>
          <a:prstGeom prst="rect">
            <a:avLst/>
          </a:prstGeom>
          <a:noFill/>
          <a:ln>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DD2F5DE2-7208-B043-9794-EE115E470C0C}"/>
              </a:ext>
            </a:extLst>
          </p:cNvPr>
          <p:cNvSpPr txBox="1"/>
          <p:nvPr/>
        </p:nvSpPr>
        <p:spPr>
          <a:xfrm>
            <a:off x="1284406" y="454629"/>
            <a:ext cx="3586944" cy="369332"/>
          </a:xfrm>
          <a:prstGeom prst="rect">
            <a:avLst/>
          </a:prstGeom>
          <a:noFill/>
        </p:spPr>
        <p:txBody>
          <a:bodyPr wrap="none" rtlCol="0">
            <a:spAutoFit/>
          </a:bodyPr>
          <a:lstStyle/>
          <a:p>
            <a:r>
              <a:rPr lang="en-US" b="1" dirty="0">
                <a:solidFill>
                  <a:schemeClr val="tx1">
                    <a:lumMod val="65000"/>
                    <a:lumOff val="35000"/>
                  </a:schemeClr>
                </a:solidFill>
              </a:rPr>
              <a:t>OBJECTIVE 1: Systematic reanalysis</a:t>
            </a:r>
          </a:p>
        </p:txBody>
      </p:sp>
      <p:sp>
        <p:nvSpPr>
          <p:cNvPr id="183" name="Rectangle 182">
            <a:extLst>
              <a:ext uri="{FF2B5EF4-FFF2-40B4-BE49-F238E27FC236}">
                <a16:creationId xmlns:a16="http://schemas.microsoft.com/office/drawing/2014/main" id="{C28634AF-1BC3-6F40-A715-0DA6964B94E4}"/>
              </a:ext>
            </a:extLst>
          </p:cNvPr>
          <p:cNvSpPr/>
          <p:nvPr/>
        </p:nvSpPr>
        <p:spPr>
          <a:xfrm>
            <a:off x="572753" y="4328608"/>
            <a:ext cx="8371210" cy="3781690"/>
          </a:xfrm>
          <a:prstGeom prst="rect">
            <a:avLst/>
          </a:prstGeom>
          <a:noFill/>
          <a:ln w="1270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57832563-4BA3-084B-9D05-1A831D4D3974}"/>
              </a:ext>
            </a:extLst>
          </p:cNvPr>
          <p:cNvSpPr txBox="1"/>
          <p:nvPr/>
        </p:nvSpPr>
        <p:spPr>
          <a:xfrm>
            <a:off x="2942202" y="7729227"/>
            <a:ext cx="3438505" cy="369332"/>
          </a:xfrm>
          <a:prstGeom prst="rect">
            <a:avLst/>
          </a:prstGeom>
          <a:noFill/>
        </p:spPr>
        <p:txBody>
          <a:bodyPr wrap="none" rtlCol="0">
            <a:spAutoFit/>
          </a:bodyPr>
          <a:lstStyle/>
          <a:p>
            <a:r>
              <a:rPr lang="en-US" b="1" dirty="0">
                <a:solidFill>
                  <a:schemeClr val="tx1">
                    <a:lumMod val="65000"/>
                    <a:lumOff val="35000"/>
                  </a:schemeClr>
                </a:solidFill>
              </a:rPr>
              <a:t>OBJECTIVE 2: Biomarker discovery</a:t>
            </a:r>
          </a:p>
        </p:txBody>
      </p:sp>
      <p:grpSp>
        <p:nvGrpSpPr>
          <p:cNvPr id="1050" name="Group 1049">
            <a:extLst>
              <a:ext uri="{FF2B5EF4-FFF2-40B4-BE49-F238E27FC236}">
                <a16:creationId xmlns:a16="http://schemas.microsoft.com/office/drawing/2014/main" id="{F9066D56-55F1-844F-BB60-35FEE1070DB7}"/>
              </a:ext>
            </a:extLst>
          </p:cNvPr>
          <p:cNvGrpSpPr/>
          <p:nvPr/>
        </p:nvGrpSpPr>
        <p:grpSpPr>
          <a:xfrm rot="20462119">
            <a:off x="5392051" y="4182226"/>
            <a:ext cx="810446" cy="1986066"/>
            <a:chOff x="9630743" y="3587679"/>
            <a:chExt cx="891822" cy="1989912"/>
          </a:xfrm>
        </p:grpSpPr>
        <p:grpSp>
          <p:nvGrpSpPr>
            <p:cNvPr id="1049" name="Group 1048">
              <a:extLst>
                <a:ext uri="{FF2B5EF4-FFF2-40B4-BE49-F238E27FC236}">
                  <a16:creationId xmlns:a16="http://schemas.microsoft.com/office/drawing/2014/main" id="{AE31AFA8-C24E-C74A-A214-F8A66270247C}"/>
                </a:ext>
              </a:extLst>
            </p:cNvPr>
            <p:cNvGrpSpPr/>
            <p:nvPr/>
          </p:nvGrpSpPr>
          <p:grpSpPr>
            <a:xfrm>
              <a:off x="9630743" y="3587679"/>
              <a:ext cx="861341" cy="1664792"/>
              <a:chOff x="9630743" y="3587679"/>
              <a:chExt cx="861341" cy="1664792"/>
            </a:xfrm>
          </p:grpSpPr>
          <p:sp>
            <p:nvSpPr>
              <p:cNvPr id="199" name="Curved Left Arrow 198">
                <a:extLst>
                  <a:ext uri="{FF2B5EF4-FFF2-40B4-BE49-F238E27FC236}">
                    <a16:creationId xmlns:a16="http://schemas.microsoft.com/office/drawing/2014/main" id="{1325B0C7-5675-394B-BAFB-B9F702009C3F}"/>
                  </a:ext>
                </a:extLst>
              </p:cNvPr>
              <p:cNvSpPr/>
              <p:nvPr/>
            </p:nvSpPr>
            <p:spPr>
              <a:xfrm rot="19868372">
                <a:off x="10137134" y="4554561"/>
                <a:ext cx="354950" cy="697910"/>
              </a:xfrm>
              <a:prstGeom prst="curvedLeftArrow">
                <a:avLst>
                  <a:gd name="adj1" fmla="val 25000"/>
                  <a:gd name="adj2" fmla="val 50000"/>
                  <a:gd name="adj3" fmla="val 34301"/>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7" name="Curved Right Arrow 1046">
                <a:extLst>
                  <a:ext uri="{FF2B5EF4-FFF2-40B4-BE49-F238E27FC236}">
                    <a16:creationId xmlns:a16="http://schemas.microsoft.com/office/drawing/2014/main" id="{A58B9710-ADD3-5D4B-A5A8-9E854F8E4BC0}"/>
                  </a:ext>
                </a:extLst>
              </p:cNvPr>
              <p:cNvSpPr/>
              <p:nvPr/>
            </p:nvSpPr>
            <p:spPr>
              <a:xfrm rot="19121583">
                <a:off x="9640042" y="4182344"/>
                <a:ext cx="336353" cy="734784"/>
              </a:xfrm>
              <a:prstGeom prst="curvedRightArrow">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8" name="Curved Left Arrow 1047">
                <a:extLst>
                  <a:ext uri="{FF2B5EF4-FFF2-40B4-BE49-F238E27FC236}">
                    <a16:creationId xmlns:a16="http://schemas.microsoft.com/office/drawing/2014/main" id="{0E7F348E-7A75-8946-8561-545605840D28}"/>
                  </a:ext>
                </a:extLst>
              </p:cNvPr>
              <p:cNvSpPr/>
              <p:nvPr/>
            </p:nvSpPr>
            <p:spPr>
              <a:xfrm>
                <a:off x="9630743" y="3587679"/>
                <a:ext cx="354950" cy="697910"/>
              </a:xfrm>
              <a:prstGeom prst="curvedLeftArrow">
                <a:avLst/>
              </a:prstGeom>
              <a:solidFill>
                <a:srgbClr val="98B9E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1" name="Group 200">
              <a:extLst>
                <a:ext uri="{FF2B5EF4-FFF2-40B4-BE49-F238E27FC236}">
                  <a16:creationId xmlns:a16="http://schemas.microsoft.com/office/drawing/2014/main" id="{EFBE7953-FCA4-9C43-83EC-7336330A090F}"/>
                </a:ext>
              </a:extLst>
            </p:cNvPr>
            <p:cNvGrpSpPr/>
            <p:nvPr/>
          </p:nvGrpSpPr>
          <p:grpSpPr>
            <a:xfrm>
              <a:off x="9661223" y="3699439"/>
              <a:ext cx="861342" cy="1664792"/>
              <a:chOff x="9630743" y="3587679"/>
              <a:chExt cx="861342" cy="1664792"/>
            </a:xfrm>
            <a:solidFill>
              <a:srgbClr val="ADD5A2"/>
            </a:solidFill>
          </p:grpSpPr>
          <p:sp>
            <p:nvSpPr>
              <p:cNvPr id="202" name="Curved Left Arrow 201">
                <a:extLst>
                  <a:ext uri="{FF2B5EF4-FFF2-40B4-BE49-F238E27FC236}">
                    <a16:creationId xmlns:a16="http://schemas.microsoft.com/office/drawing/2014/main" id="{4B09691F-CB2F-3E40-A012-5BECB0526A65}"/>
                  </a:ext>
                </a:extLst>
              </p:cNvPr>
              <p:cNvSpPr/>
              <p:nvPr/>
            </p:nvSpPr>
            <p:spPr>
              <a:xfrm rot="19868372">
                <a:off x="10137136" y="4554561"/>
                <a:ext cx="354950" cy="697910"/>
              </a:xfrm>
              <a:prstGeom prst="curvedLeftArrow">
                <a:avLst>
                  <a:gd name="adj1" fmla="val 25000"/>
                  <a:gd name="adj2" fmla="val 50000"/>
                  <a:gd name="adj3" fmla="val 42341"/>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3" name="Curved Right Arrow 202">
                <a:extLst>
                  <a:ext uri="{FF2B5EF4-FFF2-40B4-BE49-F238E27FC236}">
                    <a16:creationId xmlns:a16="http://schemas.microsoft.com/office/drawing/2014/main" id="{FC0730FF-D841-5A49-B071-AEE3AAC9BF20}"/>
                  </a:ext>
                </a:extLst>
              </p:cNvPr>
              <p:cNvSpPr/>
              <p:nvPr/>
            </p:nvSpPr>
            <p:spPr>
              <a:xfrm rot="19121583">
                <a:off x="9640042" y="4182344"/>
                <a:ext cx="336353" cy="734784"/>
              </a:xfrm>
              <a:prstGeom prst="curvedRigh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Curved Left Arrow 203">
                <a:extLst>
                  <a:ext uri="{FF2B5EF4-FFF2-40B4-BE49-F238E27FC236}">
                    <a16:creationId xmlns:a16="http://schemas.microsoft.com/office/drawing/2014/main" id="{3D838E24-ECB2-894B-BD84-4122E05D08A3}"/>
                  </a:ext>
                </a:extLst>
              </p:cNvPr>
              <p:cNvSpPr/>
              <p:nvPr/>
            </p:nvSpPr>
            <p:spPr>
              <a:xfrm>
                <a:off x="9630743" y="3587679"/>
                <a:ext cx="354950" cy="697910"/>
              </a:xfrm>
              <a:prstGeom prst="curvedLef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5" name="Group 204">
              <a:extLst>
                <a:ext uri="{FF2B5EF4-FFF2-40B4-BE49-F238E27FC236}">
                  <a16:creationId xmlns:a16="http://schemas.microsoft.com/office/drawing/2014/main" id="{5A625B97-6B0B-5F49-8BE7-F4EFFA4A6D36}"/>
                </a:ext>
              </a:extLst>
            </p:cNvPr>
            <p:cNvGrpSpPr/>
            <p:nvPr/>
          </p:nvGrpSpPr>
          <p:grpSpPr>
            <a:xfrm>
              <a:off x="9661223" y="3811199"/>
              <a:ext cx="861342" cy="1664792"/>
              <a:chOff x="9630743" y="3587679"/>
              <a:chExt cx="861342" cy="1664792"/>
            </a:xfrm>
            <a:solidFill>
              <a:srgbClr val="FB807F"/>
            </a:solidFill>
          </p:grpSpPr>
          <p:sp>
            <p:nvSpPr>
              <p:cNvPr id="206" name="Curved Left Arrow 205">
                <a:extLst>
                  <a:ext uri="{FF2B5EF4-FFF2-40B4-BE49-F238E27FC236}">
                    <a16:creationId xmlns:a16="http://schemas.microsoft.com/office/drawing/2014/main" id="{D2265F56-D0F6-C949-9321-AC4C407AF481}"/>
                  </a:ext>
                </a:extLst>
              </p:cNvPr>
              <p:cNvSpPr/>
              <p:nvPr/>
            </p:nvSpPr>
            <p:spPr>
              <a:xfrm rot="19868372">
                <a:off x="10137136" y="4554561"/>
                <a:ext cx="354950" cy="697910"/>
              </a:xfrm>
              <a:prstGeom prst="curvedLeftArrow">
                <a:avLst>
                  <a:gd name="adj1" fmla="val 25000"/>
                  <a:gd name="adj2" fmla="val 50000"/>
                  <a:gd name="adj3" fmla="val 39554"/>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7" name="Curved Right Arrow 206">
                <a:extLst>
                  <a:ext uri="{FF2B5EF4-FFF2-40B4-BE49-F238E27FC236}">
                    <a16:creationId xmlns:a16="http://schemas.microsoft.com/office/drawing/2014/main" id="{A6BD6935-7827-C54F-813F-8646667A5668}"/>
                  </a:ext>
                </a:extLst>
              </p:cNvPr>
              <p:cNvSpPr/>
              <p:nvPr/>
            </p:nvSpPr>
            <p:spPr>
              <a:xfrm rot="19121583">
                <a:off x="9640042" y="4182344"/>
                <a:ext cx="336353" cy="734784"/>
              </a:xfrm>
              <a:prstGeom prst="curvedRightArrow">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 name="Curved Left Arrow 207">
                <a:extLst>
                  <a:ext uri="{FF2B5EF4-FFF2-40B4-BE49-F238E27FC236}">
                    <a16:creationId xmlns:a16="http://schemas.microsoft.com/office/drawing/2014/main" id="{1BD2D419-D66F-0D49-A530-CB8C56DA3137}"/>
                  </a:ext>
                </a:extLst>
              </p:cNvPr>
              <p:cNvSpPr/>
              <p:nvPr/>
            </p:nvSpPr>
            <p:spPr>
              <a:xfrm>
                <a:off x="9630743" y="3587679"/>
                <a:ext cx="354950" cy="697910"/>
              </a:xfrm>
              <a:prstGeom prst="curvedLeftArrow">
                <a:avLst/>
              </a:prstGeom>
              <a:grpFill/>
              <a:ln>
                <a:solidFill>
                  <a:srgbClr val="C7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9" name="Group 208">
              <a:extLst>
                <a:ext uri="{FF2B5EF4-FFF2-40B4-BE49-F238E27FC236}">
                  <a16:creationId xmlns:a16="http://schemas.microsoft.com/office/drawing/2014/main" id="{013B1CEC-96A4-0C42-A7E9-E68D6F1EA7A2}"/>
                </a:ext>
              </a:extLst>
            </p:cNvPr>
            <p:cNvGrpSpPr/>
            <p:nvPr/>
          </p:nvGrpSpPr>
          <p:grpSpPr>
            <a:xfrm>
              <a:off x="9661223" y="3912799"/>
              <a:ext cx="861342" cy="1664792"/>
              <a:chOff x="9630743" y="3587679"/>
              <a:chExt cx="861342" cy="1664792"/>
            </a:xfrm>
            <a:solidFill>
              <a:schemeClr val="accent4">
                <a:lumMod val="40000"/>
                <a:lumOff val="60000"/>
              </a:schemeClr>
            </a:solidFill>
          </p:grpSpPr>
          <p:sp>
            <p:nvSpPr>
              <p:cNvPr id="210" name="Curved Left Arrow 209">
                <a:extLst>
                  <a:ext uri="{FF2B5EF4-FFF2-40B4-BE49-F238E27FC236}">
                    <a16:creationId xmlns:a16="http://schemas.microsoft.com/office/drawing/2014/main" id="{EE32F9E6-B719-3045-8D31-6C52A5E6567D}"/>
                  </a:ext>
                </a:extLst>
              </p:cNvPr>
              <p:cNvSpPr/>
              <p:nvPr/>
            </p:nvSpPr>
            <p:spPr>
              <a:xfrm rot="19868372">
                <a:off x="10137136" y="4554561"/>
                <a:ext cx="354950" cy="697910"/>
              </a:xfrm>
              <a:prstGeom prst="curvedLeftArrow">
                <a:avLst>
                  <a:gd name="adj1" fmla="val 25000"/>
                  <a:gd name="adj2" fmla="val 50000"/>
                  <a:gd name="adj3" fmla="val 38106"/>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Curved Right Arrow 210">
                <a:extLst>
                  <a:ext uri="{FF2B5EF4-FFF2-40B4-BE49-F238E27FC236}">
                    <a16:creationId xmlns:a16="http://schemas.microsoft.com/office/drawing/2014/main" id="{2EDF1202-E77D-EA4E-BFCB-74E6C323EE46}"/>
                  </a:ext>
                </a:extLst>
              </p:cNvPr>
              <p:cNvSpPr/>
              <p:nvPr/>
            </p:nvSpPr>
            <p:spPr>
              <a:xfrm rot="19121583">
                <a:off x="9640042" y="4182344"/>
                <a:ext cx="336353" cy="734784"/>
              </a:xfrm>
              <a:prstGeom prst="curvedRightArrow">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Curved Left Arrow 211">
                <a:extLst>
                  <a:ext uri="{FF2B5EF4-FFF2-40B4-BE49-F238E27FC236}">
                    <a16:creationId xmlns:a16="http://schemas.microsoft.com/office/drawing/2014/main" id="{6E41606B-B318-994A-A323-7A86EE957B83}"/>
                  </a:ext>
                </a:extLst>
              </p:cNvPr>
              <p:cNvSpPr/>
              <p:nvPr/>
            </p:nvSpPr>
            <p:spPr>
              <a:xfrm>
                <a:off x="9630743" y="3587679"/>
                <a:ext cx="354950" cy="697910"/>
              </a:xfrm>
              <a:prstGeom prst="curvedLeftArrow">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83" name="TextBox 282">
            <a:extLst>
              <a:ext uri="{FF2B5EF4-FFF2-40B4-BE49-F238E27FC236}">
                <a16:creationId xmlns:a16="http://schemas.microsoft.com/office/drawing/2014/main" id="{282919C9-BB42-0842-8516-10517420A4CA}"/>
              </a:ext>
            </a:extLst>
          </p:cNvPr>
          <p:cNvSpPr txBox="1"/>
          <p:nvPr/>
        </p:nvSpPr>
        <p:spPr>
          <a:xfrm>
            <a:off x="1641921" y="6537424"/>
            <a:ext cx="2653006"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Post-analysis data integration</a:t>
            </a:r>
          </a:p>
        </p:txBody>
      </p:sp>
      <p:sp>
        <p:nvSpPr>
          <p:cNvPr id="287" name="Rectangle 286">
            <a:extLst>
              <a:ext uri="{FF2B5EF4-FFF2-40B4-BE49-F238E27FC236}">
                <a16:creationId xmlns:a16="http://schemas.microsoft.com/office/drawing/2014/main" id="{CEDB4A67-855D-844B-A3BF-4BB5DF7CE1CE}"/>
              </a:ext>
            </a:extLst>
          </p:cNvPr>
          <p:cNvSpPr/>
          <p:nvPr/>
        </p:nvSpPr>
        <p:spPr>
          <a:xfrm>
            <a:off x="572753" y="8199323"/>
            <a:ext cx="7685085" cy="3242775"/>
          </a:xfrm>
          <a:prstGeom prst="rect">
            <a:avLst/>
          </a:prstGeom>
          <a:noFill/>
          <a:ln w="1270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92C41B3D-6E98-6248-801C-723EE4E32361}"/>
              </a:ext>
            </a:extLst>
          </p:cNvPr>
          <p:cNvSpPr txBox="1"/>
          <p:nvPr/>
        </p:nvSpPr>
        <p:spPr>
          <a:xfrm>
            <a:off x="2939514" y="8265131"/>
            <a:ext cx="3498009" cy="369332"/>
          </a:xfrm>
          <a:prstGeom prst="rect">
            <a:avLst/>
          </a:prstGeom>
          <a:noFill/>
        </p:spPr>
        <p:txBody>
          <a:bodyPr wrap="none" rtlCol="0">
            <a:spAutoFit/>
          </a:bodyPr>
          <a:lstStyle/>
          <a:p>
            <a:r>
              <a:rPr lang="en-US" b="1" dirty="0">
                <a:solidFill>
                  <a:schemeClr val="tx1">
                    <a:lumMod val="65000"/>
                    <a:lumOff val="35000"/>
                  </a:schemeClr>
                </a:solidFill>
              </a:rPr>
              <a:t>OBJECTIVE 3: Biomarker database</a:t>
            </a:r>
          </a:p>
        </p:txBody>
      </p:sp>
      <p:sp>
        <p:nvSpPr>
          <p:cNvPr id="306" name="TextBox 305">
            <a:extLst>
              <a:ext uri="{FF2B5EF4-FFF2-40B4-BE49-F238E27FC236}">
                <a16:creationId xmlns:a16="http://schemas.microsoft.com/office/drawing/2014/main" id="{EE8FD9F6-023C-A84D-A784-4B71E281CFCE}"/>
              </a:ext>
            </a:extLst>
          </p:cNvPr>
          <p:cNvSpPr txBox="1"/>
          <p:nvPr/>
        </p:nvSpPr>
        <p:spPr>
          <a:xfrm>
            <a:off x="818051" y="8808536"/>
            <a:ext cx="3086101" cy="307777"/>
          </a:xfrm>
          <a:prstGeom prst="rect">
            <a:avLst/>
          </a:prstGeom>
          <a:noFill/>
        </p:spPr>
        <p:txBody>
          <a:bodyPr wrap="none" rtlCol="0">
            <a:spAutoFit/>
          </a:bodyPr>
          <a:lstStyle/>
          <a:p>
            <a:r>
              <a:rPr lang="en-US" sz="1400" u="sng" dirty="0">
                <a:latin typeface="Aharoni" panose="020F0502020204030204" pitchFamily="34" charset="0"/>
                <a:cs typeface="Aharoni" panose="020F0502020204030204" pitchFamily="34" charset="0"/>
              </a:rPr>
              <a:t>Aquaculture Biomarkers database</a:t>
            </a:r>
          </a:p>
        </p:txBody>
      </p:sp>
      <p:grpSp>
        <p:nvGrpSpPr>
          <p:cNvPr id="1068" name="Group 1067">
            <a:extLst>
              <a:ext uri="{FF2B5EF4-FFF2-40B4-BE49-F238E27FC236}">
                <a16:creationId xmlns:a16="http://schemas.microsoft.com/office/drawing/2014/main" id="{86071084-715E-4B4D-A26C-9DF023E186D4}"/>
              </a:ext>
            </a:extLst>
          </p:cNvPr>
          <p:cNvGrpSpPr/>
          <p:nvPr/>
        </p:nvGrpSpPr>
        <p:grpSpPr>
          <a:xfrm>
            <a:off x="795996" y="9167686"/>
            <a:ext cx="7192777" cy="2063676"/>
            <a:chOff x="1623428" y="9799543"/>
            <a:chExt cx="7889445" cy="2319170"/>
          </a:xfrm>
        </p:grpSpPr>
        <p:grpSp>
          <p:nvGrpSpPr>
            <p:cNvPr id="1066" name="Group 1065">
              <a:extLst>
                <a:ext uri="{FF2B5EF4-FFF2-40B4-BE49-F238E27FC236}">
                  <a16:creationId xmlns:a16="http://schemas.microsoft.com/office/drawing/2014/main" id="{E2A84F77-090A-EB43-BCC2-78B362B8FA5F}"/>
                </a:ext>
              </a:extLst>
            </p:cNvPr>
            <p:cNvGrpSpPr/>
            <p:nvPr/>
          </p:nvGrpSpPr>
          <p:grpSpPr>
            <a:xfrm>
              <a:off x="1623428" y="9799543"/>
              <a:ext cx="7889445" cy="2319170"/>
              <a:chOff x="2308610" y="10030979"/>
              <a:chExt cx="5614780" cy="1595999"/>
            </a:xfrm>
          </p:grpSpPr>
          <p:pic>
            <p:nvPicPr>
              <p:cNvPr id="1060" name="Picture 12">
                <a:extLst>
                  <a:ext uri="{FF2B5EF4-FFF2-40B4-BE49-F238E27FC236}">
                    <a16:creationId xmlns:a16="http://schemas.microsoft.com/office/drawing/2014/main" id="{89A04EB0-EF7F-F341-86AD-F47F7EFD21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3137" r="28922"/>
              <a:stretch/>
            </p:blipFill>
            <p:spPr bwMode="auto">
              <a:xfrm>
                <a:off x="2308610" y="10030979"/>
                <a:ext cx="5614780" cy="1595999"/>
              </a:xfrm>
              <a:prstGeom prst="rect">
                <a:avLst/>
              </a:prstGeom>
              <a:noFill/>
              <a:extLst>
                <a:ext uri="{909E8E84-426E-40DD-AFC4-6F175D3DCCD1}">
                  <a14:hiddenFill xmlns:a14="http://schemas.microsoft.com/office/drawing/2010/main">
                    <a:solidFill>
                      <a:srgbClr val="FFFFFF"/>
                    </a:solidFill>
                  </a14:hiddenFill>
                </a:ext>
              </a:extLst>
            </p:spPr>
          </p:pic>
          <p:sp>
            <p:nvSpPr>
              <p:cNvPr id="1063" name="TextBox 1062">
                <a:extLst>
                  <a:ext uri="{FF2B5EF4-FFF2-40B4-BE49-F238E27FC236}">
                    <a16:creationId xmlns:a16="http://schemas.microsoft.com/office/drawing/2014/main" id="{9F2F7254-7515-8743-B892-D58913A33758}"/>
                  </a:ext>
                </a:extLst>
              </p:cNvPr>
              <p:cNvSpPr txBox="1"/>
              <p:nvPr/>
            </p:nvSpPr>
            <p:spPr>
              <a:xfrm>
                <a:off x="3731266" y="10392254"/>
                <a:ext cx="525174"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Condition</a:t>
                </a:r>
              </a:p>
            </p:txBody>
          </p:sp>
          <p:sp>
            <p:nvSpPr>
              <p:cNvPr id="292" name="TextBox 291">
                <a:extLst>
                  <a:ext uri="{FF2B5EF4-FFF2-40B4-BE49-F238E27FC236}">
                    <a16:creationId xmlns:a16="http://schemas.microsoft.com/office/drawing/2014/main" id="{930DE80E-05BF-3B40-B8FB-3C2DBD38DBDA}"/>
                  </a:ext>
                </a:extLst>
              </p:cNvPr>
              <p:cNvSpPr txBox="1"/>
              <p:nvPr/>
            </p:nvSpPr>
            <p:spPr>
              <a:xfrm>
                <a:off x="5438280" y="10388326"/>
                <a:ext cx="32910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Effect</a:t>
                </a:r>
              </a:p>
            </p:txBody>
          </p:sp>
          <p:sp>
            <p:nvSpPr>
              <p:cNvPr id="293" name="TextBox 292">
                <a:extLst>
                  <a:ext uri="{FF2B5EF4-FFF2-40B4-BE49-F238E27FC236}">
                    <a16:creationId xmlns:a16="http://schemas.microsoft.com/office/drawing/2014/main" id="{5A7AAEC9-1618-BA46-8123-7A9D3A8F315F}"/>
                  </a:ext>
                </a:extLst>
              </p:cNvPr>
              <p:cNvSpPr txBox="1"/>
              <p:nvPr/>
            </p:nvSpPr>
            <p:spPr>
              <a:xfrm>
                <a:off x="2438758" y="10388326"/>
                <a:ext cx="444427" cy="119013"/>
              </a:xfrm>
              <a:prstGeom prst="rect">
                <a:avLst/>
              </a:prstGeom>
              <a:solidFill>
                <a:srgbClr val="E9F0FB"/>
              </a:solidFill>
            </p:spPr>
            <p:txBody>
              <a:bodyPr wrap="square" lIns="0" tIns="0" rIns="0" bIns="0" rtlCol="0">
                <a:spAutoFit/>
              </a:bodyPr>
              <a:lstStyle/>
              <a:p>
                <a:r>
                  <a:rPr lang="en-US" sz="1000" b="1" i="1" dirty="0">
                    <a:solidFill>
                      <a:schemeClr val="tx1">
                        <a:lumMod val="65000"/>
                        <a:lumOff val="35000"/>
                      </a:schemeClr>
                    </a:solidFill>
                  </a:rPr>
                  <a:t>Biomarker</a:t>
                </a:r>
              </a:p>
            </p:txBody>
          </p:sp>
          <p:sp>
            <p:nvSpPr>
              <p:cNvPr id="294" name="TextBox 293">
                <a:extLst>
                  <a:ext uri="{FF2B5EF4-FFF2-40B4-BE49-F238E27FC236}">
                    <a16:creationId xmlns:a16="http://schemas.microsoft.com/office/drawing/2014/main" id="{B25EE90D-2595-CC4E-A81E-5C4EB08B1B6D}"/>
                  </a:ext>
                </a:extLst>
              </p:cNvPr>
              <p:cNvSpPr txBox="1"/>
              <p:nvPr/>
            </p:nvSpPr>
            <p:spPr>
              <a:xfrm>
                <a:off x="6258310" y="10388326"/>
                <a:ext cx="44442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Evidence</a:t>
                </a:r>
              </a:p>
            </p:txBody>
          </p:sp>
          <p:sp>
            <p:nvSpPr>
              <p:cNvPr id="295" name="TextBox 294">
                <a:extLst>
                  <a:ext uri="{FF2B5EF4-FFF2-40B4-BE49-F238E27FC236}">
                    <a16:creationId xmlns:a16="http://schemas.microsoft.com/office/drawing/2014/main" id="{EC32E580-D4EB-E94E-97BB-5F5EFC474EE6}"/>
                  </a:ext>
                </a:extLst>
              </p:cNvPr>
              <p:cNvSpPr txBox="1"/>
              <p:nvPr/>
            </p:nvSpPr>
            <p:spPr>
              <a:xfrm>
                <a:off x="7204337" y="10394676"/>
                <a:ext cx="444426" cy="119013"/>
              </a:xfrm>
              <a:prstGeom prst="rect">
                <a:avLst/>
              </a:prstGeom>
              <a:solidFill>
                <a:srgbClr val="E9F0FB"/>
              </a:solidFill>
            </p:spPr>
            <p:txBody>
              <a:bodyPr wrap="square" lIns="0" tIns="0" rIns="0" bIns="0" rtlCol="0">
                <a:spAutoFit/>
              </a:bodyPr>
              <a:lstStyle/>
              <a:p>
                <a:r>
                  <a:rPr lang="en-US" sz="1000" b="1" dirty="0">
                    <a:solidFill>
                      <a:schemeClr val="tx1">
                        <a:lumMod val="65000"/>
                        <a:lumOff val="35000"/>
                      </a:schemeClr>
                    </a:solidFill>
                  </a:rPr>
                  <a:t>Source</a:t>
                </a:r>
              </a:p>
            </p:txBody>
          </p:sp>
          <p:sp>
            <p:nvSpPr>
              <p:cNvPr id="1064" name="TextBox 1063">
                <a:extLst>
                  <a:ext uri="{FF2B5EF4-FFF2-40B4-BE49-F238E27FC236}">
                    <a16:creationId xmlns:a16="http://schemas.microsoft.com/office/drawing/2014/main" id="{D16228EC-4146-F142-8933-45527675EDFF}"/>
                  </a:ext>
                </a:extLst>
              </p:cNvPr>
              <p:cNvSpPr txBox="1"/>
              <p:nvPr/>
            </p:nvSpPr>
            <p:spPr>
              <a:xfrm>
                <a:off x="5461729" y="1126939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298" name="TextBox 297">
                <a:extLst>
                  <a:ext uri="{FF2B5EF4-FFF2-40B4-BE49-F238E27FC236}">
                    <a16:creationId xmlns:a16="http://schemas.microsoft.com/office/drawing/2014/main" id="{91B8F5A2-D2CF-E440-8620-6C1F49EA58D4}"/>
                  </a:ext>
                </a:extLst>
              </p:cNvPr>
              <p:cNvSpPr txBox="1"/>
              <p:nvPr/>
            </p:nvSpPr>
            <p:spPr>
              <a:xfrm>
                <a:off x="5471319" y="1094282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299" name="TextBox 298">
                <a:extLst>
                  <a:ext uri="{FF2B5EF4-FFF2-40B4-BE49-F238E27FC236}">
                    <a16:creationId xmlns:a16="http://schemas.microsoft.com/office/drawing/2014/main" id="{B54DE9F5-53EC-BA42-88B5-23ABED108CE4}"/>
                  </a:ext>
                </a:extLst>
              </p:cNvPr>
              <p:cNvSpPr txBox="1"/>
              <p:nvPr/>
            </p:nvSpPr>
            <p:spPr>
              <a:xfrm>
                <a:off x="5461729" y="11451153"/>
                <a:ext cx="481724" cy="142816"/>
              </a:xfrm>
              <a:prstGeom prst="rect">
                <a:avLst/>
              </a:prstGeom>
              <a:solidFill>
                <a:srgbClr val="51CAC4"/>
              </a:solidFill>
            </p:spPr>
            <p:txBody>
              <a:bodyPr wrap="square" lIns="18288" tIns="27432" rIns="18288" bIns="18288" rtlCol="0">
                <a:spAutoFit/>
              </a:bodyPr>
              <a:lstStyle/>
              <a:p>
                <a:pPr algn="ctr"/>
                <a:r>
                  <a:rPr lang="en-US" sz="900" b="1" dirty="0">
                    <a:solidFill>
                      <a:schemeClr val="bg1"/>
                    </a:solidFill>
                    <a:latin typeface="Daytona" panose="020F0502020204030204" pitchFamily="34" charset="0"/>
                    <a:cs typeface="Daytona" panose="020F0502020204030204" pitchFamily="34" charset="0"/>
                  </a:rPr>
                  <a:t>Resilient</a:t>
                </a:r>
              </a:p>
            </p:txBody>
          </p:sp>
          <p:sp>
            <p:nvSpPr>
              <p:cNvPr id="301" name="TextBox 300">
                <a:extLst>
                  <a:ext uri="{FF2B5EF4-FFF2-40B4-BE49-F238E27FC236}">
                    <a16:creationId xmlns:a16="http://schemas.microsoft.com/office/drawing/2014/main" id="{06BB700B-6166-D043-96F4-0CDC1CC3C505}"/>
                  </a:ext>
                </a:extLst>
              </p:cNvPr>
              <p:cNvSpPr txBox="1"/>
              <p:nvPr/>
            </p:nvSpPr>
            <p:spPr>
              <a:xfrm>
                <a:off x="5453232" y="11132119"/>
                <a:ext cx="451824" cy="107112"/>
              </a:xfrm>
              <a:prstGeom prst="rect">
                <a:avLst/>
              </a:prstGeom>
              <a:solidFill>
                <a:srgbClr val="C9186B"/>
              </a:solidFill>
            </p:spPr>
            <p:txBody>
              <a:bodyPr wrap="square" lIns="0" tIns="0" rIns="0" bIns="0" rtlCol="0">
                <a:spAutoFit/>
              </a:bodyPr>
              <a:lstStyle/>
              <a:p>
                <a:pPr algn="ctr"/>
                <a:r>
                  <a:rPr lang="en-US" sz="900" b="1" dirty="0">
                    <a:solidFill>
                      <a:schemeClr val="bg1"/>
                    </a:solidFill>
                    <a:latin typeface="Daytona" panose="020F0502020204030204" pitchFamily="34" charset="0"/>
                    <a:cs typeface="Daytona" panose="020F0502020204030204" pitchFamily="34" charset="0"/>
                  </a:rPr>
                  <a:t>Sensitive</a:t>
                </a:r>
              </a:p>
            </p:txBody>
          </p:sp>
          <p:sp>
            <p:nvSpPr>
              <p:cNvPr id="302" name="TextBox 301">
                <a:extLst>
                  <a:ext uri="{FF2B5EF4-FFF2-40B4-BE49-F238E27FC236}">
                    <a16:creationId xmlns:a16="http://schemas.microsoft.com/office/drawing/2014/main" id="{71FB72A3-5B53-1A4D-8F1D-696A6418DADA}"/>
                  </a:ext>
                </a:extLst>
              </p:cNvPr>
              <p:cNvSpPr txBox="1"/>
              <p:nvPr/>
            </p:nvSpPr>
            <p:spPr>
              <a:xfrm>
                <a:off x="5445024" y="10792517"/>
                <a:ext cx="451824" cy="107112"/>
              </a:xfrm>
              <a:prstGeom prst="rect">
                <a:avLst/>
              </a:prstGeom>
              <a:solidFill>
                <a:srgbClr val="C9186B"/>
              </a:solidFill>
            </p:spPr>
            <p:txBody>
              <a:bodyPr wrap="square" lIns="0" tIns="0" rIns="0" bIns="0" rtlCol="0">
                <a:spAutoFit/>
              </a:bodyPr>
              <a:lstStyle/>
              <a:p>
                <a:pPr algn="ctr"/>
                <a:r>
                  <a:rPr lang="en-US" sz="900" b="1" dirty="0">
                    <a:solidFill>
                      <a:schemeClr val="bg1"/>
                    </a:solidFill>
                    <a:latin typeface="Daytona" panose="020F0502020204030204" pitchFamily="34" charset="0"/>
                    <a:cs typeface="Daytona" panose="020F0502020204030204" pitchFamily="34" charset="0"/>
                  </a:rPr>
                  <a:t>Sensitive</a:t>
                </a:r>
              </a:p>
            </p:txBody>
          </p:sp>
        </p:grpSp>
        <p:sp>
          <p:nvSpPr>
            <p:cNvPr id="1067" name="TextBox 1066">
              <a:extLst>
                <a:ext uri="{FF2B5EF4-FFF2-40B4-BE49-F238E27FC236}">
                  <a16:creationId xmlns:a16="http://schemas.microsoft.com/office/drawing/2014/main" id="{38C00722-C396-DC49-B085-A32E52CEEBD2}"/>
                </a:ext>
              </a:extLst>
            </p:cNvPr>
            <p:cNvSpPr txBox="1"/>
            <p:nvPr/>
          </p:nvSpPr>
          <p:spPr>
            <a:xfrm>
              <a:off x="3643104" y="10896918"/>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08" name="TextBox 307">
              <a:extLst>
                <a:ext uri="{FF2B5EF4-FFF2-40B4-BE49-F238E27FC236}">
                  <a16:creationId xmlns:a16="http://schemas.microsoft.com/office/drawing/2014/main" id="{3DE06B32-30C0-C842-981C-B724520AFE29}"/>
                </a:ext>
              </a:extLst>
            </p:cNvPr>
            <p:cNvSpPr txBox="1"/>
            <p:nvPr/>
          </p:nvSpPr>
          <p:spPr>
            <a:xfrm>
              <a:off x="3643395" y="11865087"/>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0" name="TextBox 309">
              <a:extLst>
                <a:ext uri="{FF2B5EF4-FFF2-40B4-BE49-F238E27FC236}">
                  <a16:creationId xmlns:a16="http://schemas.microsoft.com/office/drawing/2014/main" id="{883F21D4-E738-AA46-920B-3EC0A96B6142}"/>
                </a:ext>
              </a:extLst>
            </p:cNvPr>
            <p:cNvSpPr txBox="1"/>
            <p:nvPr/>
          </p:nvSpPr>
          <p:spPr>
            <a:xfrm>
              <a:off x="3638705" y="11147842"/>
              <a:ext cx="2178479"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1" name="TextBox 310">
              <a:extLst>
                <a:ext uri="{FF2B5EF4-FFF2-40B4-BE49-F238E27FC236}">
                  <a16:creationId xmlns:a16="http://schemas.microsoft.com/office/drawing/2014/main" id="{10F3B9D9-8AB9-354F-A921-4C3996208C41}"/>
                </a:ext>
              </a:extLst>
            </p:cNvPr>
            <p:cNvSpPr txBox="1"/>
            <p:nvPr/>
          </p:nvSpPr>
          <p:spPr>
            <a:xfrm>
              <a:off x="3622432" y="11394536"/>
              <a:ext cx="2240486"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sp>
          <p:nvSpPr>
            <p:cNvPr id="312" name="TextBox 311">
              <a:extLst>
                <a:ext uri="{FF2B5EF4-FFF2-40B4-BE49-F238E27FC236}">
                  <a16:creationId xmlns:a16="http://schemas.microsoft.com/office/drawing/2014/main" id="{FA0E73D6-51BF-6943-8598-B737441313E4}"/>
                </a:ext>
              </a:extLst>
            </p:cNvPr>
            <p:cNvSpPr txBox="1"/>
            <p:nvPr/>
          </p:nvSpPr>
          <p:spPr>
            <a:xfrm>
              <a:off x="3622432" y="11635695"/>
              <a:ext cx="2240486" cy="190234"/>
            </a:xfrm>
            <a:prstGeom prst="rect">
              <a:avLst/>
            </a:prstGeom>
            <a:solidFill>
              <a:schemeClr val="bg1"/>
            </a:solidFill>
          </p:spPr>
          <p:txBody>
            <a:bodyPr wrap="square" lIns="0" tIns="0" rIns="0" bIns="0" rtlCol="0">
              <a:spAutoFit/>
            </a:bodyPr>
            <a:lstStyle/>
            <a:p>
              <a:r>
                <a:rPr lang="en-US" sz="1100" dirty="0">
                  <a:cs typeface="Arial Narrow" panose="020B0604020202020204" pitchFamily="34" charset="0"/>
                </a:rPr>
                <a:t>OSHV-1 exposure</a:t>
              </a:r>
            </a:p>
          </p:txBody>
        </p:sp>
      </p:grpSp>
      <p:sp>
        <p:nvSpPr>
          <p:cNvPr id="323" name="TextBox 322">
            <a:extLst>
              <a:ext uri="{FF2B5EF4-FFF2-40B4-BE49-F238E27FC236}">
                <a16:creationId xmlns:a16="http://schemas.microsoft.com/office/drawing/2014/main" id="{F752CE67-C7E8-B943-B925-EA86DEB1B9FB}"/>
              </a:ext>
            </a:extLst>
          </p:cNvPr>
          <p:cNvSpPr txBox="1"/>
          <p:nvPr/>
        </p:nvSpPr>
        <p:spPr>
          <a:xfrm>
            <a:off x="6268036" y="4866357"/>
            <a:ext cx="2188838" cy="461665"/>
          </a:xfrm>
          <a:prstGeom prst="rect">
            <a:avLst/>
          </a:prstGeom>
          <a:noFill/>
        </p:spPr>
        <p:txBody>
          <a:bodyPr wrap="square" rtlCol="0">
            <a:spAutoFit/>
          </a:bodyPr>
          <a:lstStyle/>
          <a:p>
            <a:pPr marL="228600" indent="-228600">
              <a:buFont typeface="+mj-lt"/>
              <a:buAutoNum type="arabicPeriod" startAt="3"/>
            </a:pPr>
            <a:r>
              <a:rPr lang="en-US" sz="1200" dirty="0">
                <a:latin typeface="Arial" panose="020B0604020202020204" pitchFamily="34" charset="0"/>
                <a:cs typeface="Arial" panose="020B0604020202020204" pitchFamily="34" charset="0"/>
              </a:rPr>
              <a:t>Correlation modeling, network modeling</a:t>
            </a:r>
          </a:p>
        </p:txBody>
      </p:sp>
      <p:sp>
        <p:nvSpPr>
          <p:cNvPr id="1078" name="TextBox 1077">
            <a:extLst>
              <a:ext uri="{FF2B5EF4-FFF2-40B4-BE49-F238E27FC236}">
                <a16:creationId xmlns:a16="http://schemas.microsoft.com/office/drawing/2014/main" id="{B602CBFB-A1FF-A942-80ED-D6125F122840}"/>
              </a:ext>
            </a:extLst>
          </p:cNvPr>
          <p:cNvSpPr txBox="1"/>
          <p:nvPr/>
        </p:nvSpPr>
        <p:spPr>
          <a:xfrm>
            <a:off x="114093" y="509363"/>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a:t>
            </a:r>
          </a:p>
        </p:txBody>
      </p:sp>
      <p:sp>
        <p:nvSpPr>
          <p:cNvPr id="325" name="TextBox 324">
            <a:extLst>
              <a:ext uri="{FF2B5EF4-FFF2-40B4-BE49-F238E27FC236}">
                <a16:creationId xmlns:a16="http://schemas.microsoft.com/office/drawing/2014/main" id="{F1EE94BC-C011-3745-920B-C5CB469B5D07}"/>
              </a:ext>
            </a:extLst>
          </p:cNvPr>
          <p:cNvSpPr txBox="1"/>
          <p:nvPr/>
        </p:nvSpPr>
        <p:spPr>
          <a:xfrm>
            <a:off x="114093" y="3770305"/>
            <a:ext cx="40427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b</a:t>
            </a:r>
          </a:p>
        </p:txBody>
      </p:sp>
      <p:sp>
        <p:nvSpPr>
          <p:cNvPr id="326" name="TextBox 325">
            <a:extLst>
              <a:ext uri="{FF2B5EF4-FFF2-40B4-BE49-F238E27FC236}">
                <a16:creationId xmlns:a16="http://schemas.microsoft.com/office/drawing/2014/main" id="{3322839B-2C1D-524F-9E43-509B60A23433}"/>
              </a:ext>
            </a:extLst>
          </p:cNvPr>
          <p:cNvSpPr txBox="1"/>
          <p:nvPr/>
        </p:nvSpPr>
        <p:spPr>
          <a:xfrm>
            <a:off x="109827" y="8199323"/>
            <a:ext cx="38504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693DC78A-79A5-2F48-B16A-E9928D70FFE4}"/>
              </a:ext>
            </a:extLst>
          </p:cNvPr>
          <p:cNvSpPr txBox="1"/>
          <p:nvPr/>
        </p:nvSpPr>
        <p:spPr>
          <a:xfrm>
            <a:off x="5678917" y="335616"/>
            <a:ext cx="3312339" cy="3939540"/>
          </a:xfrm>
          <a:prstGeom prst="rect">
            <a:avLst/>
          </a:prstGeom>
          <a:noFill/>
          <a:ln>
            <a:solidFill>
              <a:schemeClr val="tx1"/>
            </a:solidFill>
          </a:ln>
        </p:spPr>
        <p:txBody>
          <a:bodyPr wrap="square" lIns="91440" tIns="0" rIns="0" bIns="0" rtlCol="0">
            <a:spAutoFit/>
          </a:bodyPr>
          <a:lstStyle/>
          <a:p>
            <a:r>
              <a:rPr lang="en-US" sz="1600" b="1" dirty="0">
                <a:latin typeface="Times New Roman" panose="02020603050405020304" pitchFamily="18" charset="0"/>
                <a:cs typeface="Times New Roman" panose="02020603050405020304" pitchFamily="18" charset="0"/>
              </a:rPr>
              <a:t>Figure 2. </a:t>
            </a:r>
            <a:r>
              <a:rPr lang="en-US" sz="1600" dirty="0">
                <a:latin typeface="Times New Roman" panose="02020603050405020304" pitchFamily="18" charset="0"/>
                <a:cs typeface="Times New Roman" panose="02020603050405020304" pitchFamily="18" charset="0"/>
              </a:rPr>
              <a:t>Graphical summary of proposal objectives. (</a:t>
            </a:r>
            <a:r>
              <a:rPr lang="en-US" sz="1600" b="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Systematic reanalysis of genomic datasets (e.g. RNA-seq, bisulfite sequencing, proteomics) will be carried out using standardized bioinformatics pipelines to get data into comparable format. (</a:t>
            </a:r>
            <a:r>
              <a:rPr lang="en-US" sz="1600" b="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Biomarker discovery by integrating omics datasets by post-analysis data integration and by integrated data analysis. (</a:t>
            </a:r>
            <a:r>
              <a:rPr lang="en-US" sz="1600" b="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adapted from </a:t>
            </a:r>
            <a:r>
              <a:rPr lang="en-US" sz="1600" dirty="0" err="1">
                <a:latin typeface="Times New Roman" panose="02020603050405020304" pitchFamily="18" charset="0"/>
                <a:cs typeface="Times New Roman" panose="02020603050405020304" pitchFamily="18" charset="0"/>
              </a:rPr>
              <a:t>Pinu</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et al</a:t>
            </a:r>
            <a:r>
              <a:rPr lang="en-US" sz="1600" dirty="0">
                <a:latin typeface="Times New Roman" panose="02020603050405020304" pitchFamily="18" charset="0"/>
                <a:cs typeface="Times New Roman" panose="02020603050405020304" pitchFamily="18" charset="0"/>
              </a:rPr>
              <a:t>. (2019). (</a:t>
            </a:r>
            <a:r>
              <a:rPr lang="en-US" sz="1600" b="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Biomarker database that will be built to host the discovered candidate biomarkers. Modelled after the Cancer Biomarkers database (</a:t>
            </a:r>
            <a:r>
              <a:rPr lang="en-US" sz="1600" dirty="0" err="1">
                <a:latin typeface="Times New Roman" panose="02020603050405020304" pitchFamily="18" charset="0"/>
                <a:cs typeface="Times New Roman" panose="02020603050405020304" pitchFamily="18" charset="0"/>
              </a:rPr>
              <a:t>Tamberaro</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et al</a:t>
            </a:r>
            <a:r>
              <a:rPr lang="en-US" sz="1600" dirty="0">
                <a:latin typeface="Times New Roman" panose="02020603050405020304" pitchFamily="18" charset="0"/>
                <a:cs typeface="Times New Roman" panose="02020603050405020304" pitchFamily="18" charset="0"/>
              </a:rPr>
              <a:t>. 2018).</a:t>
            </a:r>
          </a:p>
        </p:txBody>
      </p:sp>
      <p:sp>
        <p:nvSpPr>
          <p:cNvPr id="102" name="TextBox 101">
            <a:extLst>
              <a:ext uri="{FF2B5EF4-FFF2-40B4-BE49-F238E27FC236}">
                <a16:creationId xmlns:a16="http://schemas.microsoft.com/office/drawing/2014/main" id="{3C0F922E-D9E1-754F-B181-3069A0C558B1}"/>
              </a:ext>
            </a:extLst>
          </p:cNvPr>
          <p:cNvSpPr txBox="1"/>
          <p:nvPr/>
        </p:nvSpPr>
        <p:spPr>
          <a:xfrm>
            <a:off x="1074523" y="6338967"/>
            <a:ext cx="4033844" cy="276999"/>
          </a:xfrm>
          <a:prstGeom prst="rect">
            <a:avLst/>
          </a:prstGeom>
          <a:noFill/>
        </p:spPr>
        <p:txBody>
          <a:bodyPr wrap="square" rtlCol="0">
            <a:spAutoFit/>
          </a:bodyPr>
          <a:lstStyle/>
          <a:p>
            <a:pPr marL="228600" indent="-228600">
              <a:spcAft>
                <a:spcPts val="1800"/>
              </a:spcAft>
              <a:buFont typeface="+mj-lt"/>
              <a:buAutoNum type="arabicPeriod" startAt="4"/>
            </a:pPr>
            <a:r>
              <a:rPr lang="en-US" sz="1200" dirty="0">
                <a:latin typeface="Arial" panose="020B0604020202020204" pitchFamily="34" charset="0"/>
                <a:cs typeface="Arial" panose="020B0604020202020204" pitchFamily="34" charset="0"/>
              </a:rPr>
              <a:t>Integrate key features through network analysis</a:t>
            </a:r>
          </a:p>
        </p:txBody>
      </p:sp>
      <p:sp>
        <p:nvSpPr>
          <p:cNvPr id="103" name="TextBox 102">
            <a:extLst>
              <a:ext uri="{FF2B5EF4-FFF2-40B4-BE49-F238E27FC236}">
                <a16:creationId xmlns:a16="http://schemas.microsoft.com/office/drawing/2014/main" id="{D2C8F8A6-0EA7-824B-B5AC-F7987A063544}"/>
              </a:ext>
            </a:extLst>
          </p:cNvPr>
          <p:cNvSpPr txBox="1"/>
          <p:nvPr/>
        </p:nvSpPr>
        <p:spPr>
          <a:xfrm>
            <a:off x="1065751" y="4957881"/>
            <a:ext cx="2764717" cy="276999"/>
          </a:xfrm>
          <a:prstGeom prst="rect">
            <a:avLst/>
          </a:prstGeom>
          <a:noFill/>
        </p:spPr>
        <p:txBody>
          <a:bodyPr wrap="square" rtlCol="0">
            <a:spAutoFit/>
          </a:bodyPr>
          <a:lstStyle/>
          <a:p>
            <a:pPr marL="228600" indent="-228600">
              <a:spcAft>
                <a:spcPts val="1800"/>
              </a:spcAft>
              <a:buFont typeface="+mj-lt"/>
              <a:buAutoNum type="arabicPeriod" startAt="3"/>
            </a:pPr>
            <a:r>
              <a:rPr lang="en-US" sz="1200" dirty="0">
                <a:latin typeface="Arial" panose="020B0604020202020204" pitchFamily="34" charset="0"/>
                <a:cs typeface="Arial" panose="020B0604020202020204" pitchFamily="34" charset="0"/>
              </a:rPr>
              <a:t>Identify within-study differences</a:t>
            </a:r>
          </a:p>
        </p:txBody>
      </p:sp>
    </p:spTree>
    <p:extLst>
      <p:ext uri="{BB962C8B-B14F-4D97-AF65-F5344CB8AC3E}">
        <p14:creationId xmlns:p14="http://schemas.microsoft.com/office/powerpoint/2010/main" val="153947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407708" y="7515497"/>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460012" y="6781010"/>
            <a:ext cx="3889065" cy="646331"/>
          </a:xfrm>
          <a:prstGeom prst="rect">
            <a:avLst/>
          </a:prstGeom>
          <a:noFill/>
        </p:spPr>
        <p:txBody>
          <a:bodyPr wrap="square" rtlCol="0">
            <a:spAutoFit/>
          </a:bodyPr>
          <a:lstStyle/>
          <a:p>
            <a:pPr algn="ctr"/>
            <a:r>
              <a:rPr lang="en-US" sz="3600" b="1" dirty="0"/>
              <a:t>Data integration</a:t>
            </a: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014780" y="9759801"/>
            <a:ext cx="2117771" cy="502324"/>
          </a:xfrm>
          <a:prstGeom prst="rect">
            <a:avLst/>
          </a:prstGeom>
          <a:noFill/>
        </p:spPr>
        <p:txBody>
          <a:bodyPr wrap="none" rtlCol="0">
            <a:spAutoFit/>
          </a:bodyPr>
          <a:lstStyle/>
          <a:p>
            <a:r>
              <a:rPr lang="en-US" sz="2400"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005724" y="7615980"/>
            <a:ext cx="1812861" cy="502324"/>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852535" y="10530131"/>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364747" y="8431135"/>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578838" y="10744466"/>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286968" y="10659142"/>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526036" y="4260771"/>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BFFBCF52-A6C7-9042-B8FC-E3DA4773E8CF}"/>
              </a:ext>
            </a:extLst>
          </p:cNvPr>
          <p:cNvSpPr/>
          <p:nvPr/>
        </p:nvSpPr>
        <p:spPr>
          <a:xfrm rot="5400000">
            <a:off x="8763316" y="5895378"/>
            <a:ext cx="1045685" cy="966671"/>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462312" y="8865550"/>
            <a:ext cx="1061873" cy="83284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779387" y="6781010"/>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663221"/>
          </a:xfrm>
          <a:prstGeom prst="rect">
            <a:avLst/>
          </a:prstGeom>
          <a:noFill/>
        </p:spPr>
        <p:txBody>
          <a:bodyPr wrap="square" rtlCol="0">
            <a:spAutoFit/>
          </a:bodyPr>
          <a:lstStyle/>
          <a:p>
            <a:pPr algn="ctr"/>
            <a:r>
              <a:rPr lang="en-US" sz="3600" b="1" dirty="0"/>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977547"/>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6944826" y="7427341"/>
            <a:ext cx="4824891" cy="4394154"/>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766753E8-32ED-3144-895B-26B66B8D2D82}"/>
              </a:ext>
            </a:extLst>
          </p:cNvPr>
          <p:cNvSpPr/>
          <p:nvPr/>
        </p:nvSpPr>
        <p:spPr>
          <a:xfrm>
            <a:off x="291174" y="7513921"/>
            <a:ext cx="4824891" cy="4296297"/>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3088429" y="7942471"/>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3112781" y="10139524"/>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741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6105406" y="660791"/>
            <a:ext cx="5473034" cy="510440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5" name="TextBox 54">
            <a:extLst>
              <a:ext uri="{FF2B5EF4-FFF2-40B4-BE49-F238E27FC236}">
                <a16:creationId xmlns:a16="http://schemas.microsoft.com/office/drawing/2014/main" id="{F1DDE6E1-BC89-474E-A8B7-5AF415F86DD0}"/>
              </a:ext>
            </a:extLst>
          </p:cNvPr>
          <p:cNvSpPr txBox="1"/>
          <p:nvPr/>
        </p:nvSpPr>
        <p:spPr>
          <a:xfrm>
            <a:off x="7407709" y="304303"/>
            <a:ext cx="394136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13537197" y="1002599"/>
            <a:ext cx="4384509" cy="470459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13818079" y="295097"/>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Data integration</a:t>
            </a:r>
          </a:p>
        </p:txBody>
      </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93" name="Right Arrow 92">
            <a:extLst>
              <a:ext uri="{FF2B5EF4-FFF2-40B4-BE49-F238E27FC236}">
                <a16:creationId xmlns:a16="http://schemas.microsoft.com/office/drawing/2014/main" id="{5C2B37E4-1E7A-094B-9188-CB8C16639934}"/>
              </a:ext>
            </a:extLst>
          </p:cNvPr>
          <p:cNvSpPr/>
          <p:nvPr/>
        </p:nvSpPr>
        <p:spPr>
          <a:xfrm>
            <a:off x="5602190" y="2847040"/>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09454AAC-4608-C44B-8E40-5A23035BBF00}"/>
              </a:ext>
            </a:extLst>
          </p:cNvPr>
          <p:cNvSpPr txBox="1"/>
          <p:nvPr/>
        </p:nvSpPr>
        <p:spPr>
          <a:xfrm>
            <a:off x="-299706" y="295858"/>
            <a:ext cx="617423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Environmental change</a:t>
            </a:r>
          </a:p>
        </p:txBody>
      </p:sp>
      <p:grpSp>
        <p:nvGrpSpPr>
          <p:cNvPr id="86" name="Group 85">
            <a:extLst>
              <a:ext uri="{FF2B5EF4-FFF2-40B4-BE49-F238E27FC236}">
                <a16:creationId xmlns:a16="http://schemas.microsoft.com/office/drawing/2014/main" id="{BD79C57F-DEF9-8B44-85BB-FEBE295C7DF0}"/>
              </a:ext>
            </a:extLst>
          </p:cNvPr>
          <p:cNvGrpSpPr/>
          <p:nvPr/>
        </p:nvGrpSpPr>
        <p:grpSpPr>
          <a:xfrm>
            <a:off x="417567" y="1097996"/>
            <a:ext cx="4824890" cy="4644762"/>
            <a:chOff x="428701" y="1350469"/>
            <a:chExt cx="2760095" cy="2899459"/>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944" y="2127688"/>
              <a:ext cx="542892" cy="671895"/>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705977" y="1350469"/>
              <a:ext cx="779266" cy="838352"/>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428701" y="2914197"/>
              <a:ext cx="2760095" cy="1335731"/>
              <a:chOff x="884064" y="4720741"/>
              <a:chExt cx="2932720" cy="864482"/>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884064" y="4735625"/>
                <a:ext cx="778773" cy="849598"/>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33277"/>
                <a:ext cx="596046" cy="845367"/>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0" y="4724209"/>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1"/>
                <a:ext cx="596046"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2" y="4721861"/>
                <a:ext cx="685800"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1"/>
                <a:ext cx="701452" cy="861014"/>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4506" y="2266519"/>
              <a:ext cx="347184" cy="5088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551195" y="1588128"/>
              <a:ext cx="795337" cy="1013919"/>
              <a:chOff x="1810963" y="4691699"/>
              <a:chExt cx="331421" cy="4709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93294" y="4927968"/>
                <a:ext cx="300547" cy="168744"/>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rot="847553">
                <a:off x="1810963" y="4691699"/>
                <a:ext cx="331421" cy="291301"/>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179407" y="2957960"/>
              <a:ext cx="805174" cy="1068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600672" y="3225491"/>
              <a:ext cx="326828" cy="1014270"/>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441899" y="3703175"/>
              <a:ext cx="613516" cy="536598"/>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297254" y="3695541"/>
              <a:ext cx="366450" cy="698937"/>
            </a:xfrm>
            <a:prstGeom prst="rect">
              <a:avLst/>
            </a:prstGeom>
          </p:spPr>
        </p:pic>
      </p:grpSp>
      <p:sp>
        <p:nvSpPr>
          <p:cNvPr id="171" name="Rounded Rectangle 170">
            <a:extLst>
              <a:ext uri="{FF2B5EF4-FFF2-40B4-BE49-F238E27FC236}">
                <a16:creationId xmlns:a16="http://schemas.microsoft.com/office/drawing/2014/main" id="{CEEC9AE7-FA61-D049-9529-2DCAAC23FB13}"/>
              </a:ext>
            </a:extLst>
          </p:cNvPr>
          <p:cNvSpPr/>
          <p:nvPr/>
        </p:nvSpPr>
        <p:spPr>
          <a:xfrm>
            <a:off x="6944826" y="1005256"/>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62B8230D-1A07-7947-8CE0-AC35BD49211A}"/>
              </a:ext>
            </a:extLst>
          </p:cNvPr>
          <p:cNvSpPr/>
          <p:nvPr/>
        </p:nvSpPr>
        <p:spPr>
          <a:xfrm>
            <a:off x="13302893" y="1024555"/>
            <a:ext cx="4824891" cy="473046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Block Arc 1028">
            <a:extLst>
              <a:ext uri="{FF2B5EF4-FFF2-40B4-BE49-F238E27FC236}">
                <a16:creationId xmlns:a16="http://schemas.microsoft.com/office/drawing/2014/main" id="{24C47976-69C4-E74C-9D73-CC9B8F41F846}"/>
              </a:ext>
            </a:extLst>
          </p:cNvPr>
          <p:cNvSpPr/>
          <p:nvPr/>
        </p:nvSpPr>
        <p:spPr>
          <a:xfrm rot="8384158">
            <a:off x="4602303" y="5219523"/>
            <a:ext cx="819644" cy="626850"/>
          </a:xfrm>
          <a:prstGeom prst="blockArc">
            <a:avLst>
              <a:gd name="adj1" fmla="val 1141098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Block Arc 176">
            <a:extLst>
              <a:ext uri="{FF2B5EF4-FFF2-40B4-BE49-F238E27FC236}">
                <a16:creationId xmlns:a16="http://schemas.microsoft.com/office/drawing/2014/main" id="{E5595F0E-3BCA-AE46-BBD9-D5AFE53CD7CC}"/>
              </a:ext>
            </a:extLst>
          </p:cNvPr>
          <p:cNvSpPr/>
          <p:nvPr/>
        </p:nvSpPr>
        <p:spPr>
          <a:xfrm rot="13463967">
            <a:off x="209392" y="5203517"/>
            <a:ext cx="858745" cy="626850"/>
          </a:xfrm>
          <a:prstGeom prst="blockArc">
            <a:avLst>
              <a:gd name="adj1" fmla="val 11904839"/>
              <a:gd name="adj2" fmla="val 20004883"/>
              <a:gd name="adj3" fmla="val 263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8" name="Rounded Rectangle 177">
            <a:extLst>
              <a:ext uri="{FF2B5EF4-FFF2-40B4-BE49-F238E27FC236}">
                <a16:creationId xmlns:a16="http://schemas.microsoft.com/office/drawing/2014/main" id="{4FFE1BF6-B24B-6F40-93CE-DD314230D448}"/>
              </a:ext>
            </a:extLst>
          </p:cNvPr>
          <p:cNvSpPr/>
          <p:nvPr/>
        </p:nvSpPr>
        <p:spPr>
          <a:xfrm>
            <a:off x="408578" y="999010"/>
            <a:ext cx="4824891" cy="4732090"/>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Diagonal Stripe 1032">
            <a:extLst>
              <a:ext uri="{FF2B5EF4-FFF2-40B4-BE49-F238E27FC236}">
                <a16:creationId xmlns:a16="http://schemas.microsoft.com/office/drawing/2014/main" id="{D8FB1575-ECA6-EE48-91EA-9266DD689B66}"/>
              </a:ext>
            </a:extLst>
          </p:cNvPr>
          <p:cNvSpPr/>
          <p:nvPr/>
        </p:nvSpPr>
        <p:spPr>
          <a:xfrm rot="16562579">
            <a:off x="1679548" y="5486242"/>
            <a:ext cx="124566" cy="116602"/>
          </a:xfrm>
          <a:prstGeom prst="diagStrip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90ACD09F-B4BC-AA45-9184-2D1935956749}"/>
              </a:ext>
            </a:extLst>
          </p:cNvPr>
          <p:cNvSpPr txBox="1"/>
          <p:nvPr/>
        </p:nvSpPr>
        <p:spPr>
          <a:xfrm flipH="1">
            <a:off x="21336283" y="3569320"/>
            <a:ext cx="1867499" cy="523220"/>
          </a:xfrm>
          <a:prstGeom prst="rect">
            <a:avLst/>
          </a:prstGeom>
          <a:noFill/>
        </p:spPr>
        <p:txBody>
          <a:bodyPr wrap="none" rtlCol="0">
            <a:spAutoFit/>
          </a:bodyPr>
          <a:lstStyle/>
          <a:p>
            <a:r>
              <a:rPr lang="en-US" sz="2800" b="1" dirty="0"/>
              <a:t>intolerance</a:t>
            </a:r>
          </a:p>
        </p:txBody>
      </p:sp>
      <p:sp>
        <p:nvSpPr>
          <p:cNvPr id="67" name="TextBox 66">
            <a:extLst>
              <a:ext uri="{FF2B5EF4-FFF2-40B4-BE49-F238E27FC236}">
                <a16:creationId xmlns:a16="http://schemas.microsoft.com/office/drawing/2014/main" id="{5B1D65BB-53F8-A643-935E-97FD2A222AC2}"/>
              </a:ext>
            </a:extLst>
          </p:cNvPr>
          <p:cNvSpPr txBox="1"/>
          <p:nvPr/>
        </p:nvSpPr>
        <p:spPr>
          <a:xfrm flipH="1">
            <a:off x="21327227" y="1203827"/>
            <a:ext cx="1590307" cy="523220"/>
          </a:xfrm>
          <a:prstGeom prst="rect">
            <a:avLst/>
          </a:prstGeom>
          <a:noFill/>
        </p:spPr>
        <p:txBody>
          <a:bodyPr wrap="none" rtlCol="0">
            <a:spAutoFit/>
          </a:bodyPr>
          <a:lstStyle/>
          <a:p>
            <a:r>
              <a:rPr lang="en-US" sz="2800" b="1"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5400000" flipH="1">
            <a:off x="20174038" y="4007142"/>
            <a:ext cx="338722" cy="490583"/>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flipH="1">
            <a:off x="19686250" y="2018982"/>
            <a:ext cx="1637809" cy="779063"/>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5400000" flipH="1">
            <a:off x="19900341" y="4221477"/>
            <a:ext cx="338722" cy="490583"/>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flipH="1">
            <a:off x="19608471" y="4468661"/>
            <a:ext cx="1736788" cy="908527"/>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sp>
        <p:nvSpPr>
          <p:cNvPr id="164" name="TextBox 163">
            <a:extLst>
              <a:ext uri="{FF2B5EF4-FFF2-40B4-BE49-F238E27FC236}">
                <a16:creationId xmlns:a16="http://schemas.microsoft.com/office/drawing/2014/main" id="{D41901C9-0D71-904F-96CF-A3305139553C}"/>
              </a:ext>
            </a:extLst>
          </p:cNvPr>
          <p:cNvSpPr txBox="1"/>
          <p:nvPr/>
        </p:nvSpPr>
        <p:spPr>
          <a:xfrm>
            <a:off x="20100890" y="258021"/>
            <a:ext cx="3889065"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Signatures</a:t>
            </a:r>
          </a:p>
        </p:txBody>
      </p:sp>
      <p:sp>
        <p:nvSpPr>
          <p:cNvPr id="173" name="Rounded Rectangle 172">
            <a:extLst>
              <a:ext uri="{FF2B5EF4-FFF2-40B4-BE49-F238E27FC236}">
                <a16:creationId xmlns:a16="http://schemas.microsoft.com/office/drawing/2014/main" id="{766753E8-32ED-3144-895B-26B66B8D2D82}"/>
              </a:ext>
            </a:extLst>
          </p:cNvPr>
          <p:cNvSpPr/>
          <p:nvPr/>
        </p:nvSpPr>
        <p:spPr>
          <a:xfrm>
            <a:off x="19612677" y="990932"/>
            <a:ext cx="4824891" cy="4740168"/>
          </a:xfrm>
          <a:prstGeom prst="roundRect">
            <a:avLst>
              <a:gd name="adj" fmla="val 82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AC9AE2D-699D-4645-8A20-104CD3139192}"/>
              </a:ext>
            </a:extLst>
          </p:cNvPr>
          <p:cNvGrpSpPr/>
          <p:nvPr/>
        </p:nvGrpSpPr>
        <p:grpSpPr>
          <a:xfrm rot="16200000">
            <a:off x="22409932" y="1530318"/>
            <a:ext cx="1369922" cy="1683337"/>
            <a:chOff x="12380632" y="4181986"/>
            <a:chExt cx="1026165" cy="982218"/>
          </a:xfrm>
        </p:grpSpPr>
        <p:grpSp>
          <p:nvGrpSpPr>
            <p:cNvPr id="128" name="Group 127">
              <a:extLst>
                <a:ext uri="{FF2B5EF4-FFF2-40B4-BE49-F238E27FC236}">
                  <a16:creationId xmlns:a16="http://schemas.microsoft.com/office/drawing/2014/main" id="{1B274E5E-F794-DF47-8C7E-C240431DBE03}"/>
                </a:ext>
              </a:extLst>
            </p:cNvPr>
            <p:cNvGrpSpPr/>
            <p:nvPr/>
          </p:nvGrpSpPr>
          <p:grpSpPr>
            <a:xfrm>
              <a:off x="12386550" y="4181986"/>
              <a:ext cx="444205" cy="319725"/>
              <a:chOff x="12393520" y="4443531"/>
              <a:chExt cx="444205" cy="319725"/>
            </a:xfrm>
          </p:grpSpPr>
          <p:sp>
            <p:nvSpPr>
              <p:cNvPr id="154" name="Oval 153">
                <a:extLst>
                  <a:ext uri="{FF2B5EF4-FFF2-40B4-BE49-F238E27FC236}">
                    <a16:creationId xmlns:a16="http://schemas.microsoft.com/office/drawing/2014/main" id="{A59720ED-F107-4F48-B1A3-324C1B2E9078}"/>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9C23DD0-A22C-8247-9757-F819B90F906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4330E71-085B-AA4C-AEE7-3FBA65CC1EFA}"/>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2C29EFF-9BE2-8646-BC6C-7A0FF035DE3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4D7F5E6-E5B3-3440-B9B8-903598E38133}"/>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DC7C475-66A1-6646-80E0-052450477A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30366E7-73D5-8B46-B292-3727EEA760E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EE320EA-D3F7-FD43-91CE-E38D88D862B4}"/>
                </a:ext>
              </a:extLst>
            </p:cNvPr>
            <p:cNvGrpSpPr/>
            <p:nvPr/>
          </p:nvGrpSpPr>
          <p:grpSpPr>
            <a:xfrm>
              <a:off x="12962592" y="4443531"/>
              <a:ext cx="444205" cy="319725"/>
              <a:chOff x="12393520" y="4443531"/>
              <a:chExt cx="444205" cy="319725"/>
            </a:xfrm>
          </p:grpSpPr>
          <p:sp>
            <p:nvSpPr>
              <p:cNvPr id="147" name="Oval 146">
                <a:extLst>
                  <a:ext uri="{FF2B5EF4-FFF2-40B4-BE49-F238E27FC236}">
                    <a16:creationId xmlns:a16="http://schemas.microsoft.com/office/drawing/2014/main" id="{8881659F-0E85-FE4D-98CD-5AFB00EBA74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4D1B93B-CA4C-D548-91D0-10247957E9B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1C73D1-1244-564D-B9A3-19AF53D42264}"/>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72C663C-61A6-B84F-B27F-597CB8216CC0}"/>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2D4FE66-BE1A-0E4D-A7D9-7159504003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7A74E79-6FF4-3E4A-A91F-B6A909B0101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FC082A6-11FA-C74B-9C8A-6EA56D78608F}"/>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D62B146D-EC05-3340-925D-C0E1304DE15E}"/>
                </a:ext>
              </a:extLst>
            </p:cNvPr>
            <p:cNvGrpSpPr/>
            <p:nvPr/>
          </p:nvGrpSpPr>
          <p:grpSpPr>
            <a:xfrm>
              <a:off x="12380632" y="4844479"/>
              <a:ext cx="444205" cy="319725"/>
              <a:chOff x="12393520" y="4443531"/>
              <a:chExt cx="444205" cy="319725"/>
            </a:xfrm>
          </p:grpSpPr>
          <p:sp>
            <p:nvSpPr>
              <p:cNvPr id="131" name="Oval 130">
                <a:extLst>
                  <a:ext uri="{FF2B5EF4-FFF2-40B4-BE49-F238E27FC236}">
                    <a16:creationId xmlns:a16="http://schemas.microsoft.com/office/drawing/2014/main" id="{8AEC56DF-0B84-3C4B-99CE-B1C136CFCDF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2DD7634-CB8A-EB45-9D95-AB3B42444CB6}"/>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568F357-3CA3-234A-8B2E-C7483707CFD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137DE6D-913F-E946-9A70-71F6BA5A9C0D}"/>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D204B4E-98BF-F34F-8AB2-64DEF65C5598}"/>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5CE5E79-20B4-AF4A-9F11-DBC8E51C7F4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020B28FA-8962-7348-888D-4F190CDE2CDE}"/>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id="{083B13A1-B2AF-6F45-AFBE-2203B2016DD4}"/>
              </a:ext>
            </a:extLst>
          </p:cNvPr>
          <p:cNvGrpSpPr/>
          <p:nvPr/>
        </p:nvGrpSpPr>
        <p:grpSpPr>
          <a:xfrm rot="16200000">
            <a:off x="22434284" y="3949043"/>
            <a:ext cx="1428684" cy="1725902"/>
            <a:chOff x="13733602" y="4182663"/>
            <a:chExt cx="1026165" cy="982218"/>
          </a:xfrm>
        </p:grpSpPr>
        <p:grpSp>
          <p:nvGrpSpPr>
            <p:cNvPr id="166" name="Group 165">
              <a:extLst>
                <a:ext uri="{FF2B5EF4-FFF2-40B4-BE49-F238E27FC236}">
                  <a16:creationId xmlns:a16="http://schemas.microsoft.com/office/drawing/2014/main" id="{A183AAF7-C03F-7840-8FC1-5D812ECE7FE0}"/>
                </a:ext>
              </a:extLst>
            </p:cNvPr>
            <p:cNvGrpSpPr/>
            <p:nvPr/>
          </p:nvGrpSpPr>
          <p:grpSpPr>
            <a:xfrm>
              <a:off x="13739520" y="4182663"/>
              <a:ext cx="444205" cy="319725"/>
              <a:chOff x="12393520" y="4443531"/>
              <a:chExt cx="444205" cy="319725"/>
            </a:xfrm>
          </p:grpSpPr>
          <p:sp>
            <p:nvSpPr>
              <p:cNvPr id="188" name="Oval 187">
                <a:extLst>
                  <a:ext uri="{FF2B5EF4-FFF2-40B4-BE49-F238E27FC236}">
                    <a16:creationId xmlns:a16="http://schemas.microsoft.com/office/drawing/2014/main" id="{E4790741-3C5A-7B45-9400-848190AD220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FDF7468-14D4-0D40-A67F-9B59C83260A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9FB91EE-944A-0649-9466-AC529D4FBC77}"/>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692FBF9-9068-C240-BD12-8ED05FB73A53}"/>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4C99193-664D-334C-9CA9-8B507EF58FA5}"/>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9A169C6-BA47-3243-8BE8-14DA44E4220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2C7E667-E6EC-AA40-A945-22EF1C41FA2A}"/>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A61B9F48-3E41-374A-8B17-06E447D41C6E}"/>
                </a:ext>
              </a:extLst>
            </p:cNvPr>
            <p:cNvGrpSpPr/>
            <p:nvPr/>
          </p:nvGrpSpPr>
          <p:grpSpPr>
            <a:xfrm>
              <a:off x="14315562" y="4444208"/>
              <a:ext cx="444205" cy="319725"/>
              <a:chOff x="12393520" y="4443531"/>
              <a:chExt cx="444205" cy="319725"/>
            </a:xfrm>
          </p:grpSpPr>
          <p:sp>
            <p:nvSpPr>
              <p:cNvPr id="181" name="Oval 180">
                <a:extLst>
                  <a:ext uri="{FF2B5EF4-FFF2-40B4-BE49-F238E27FC236}">
                    <a16:creationId xmlns:a16="http://schemas.microsoft.com/office/drawing/2014/main" id="{93D7102D-9C79-0949-ADC5-3613507AD6CB}"/>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C701DA2-3340-E446-806A-0CD0D775C30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C7DF4C5-9F63-8D44-91CA-F3B65460C0F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EED08A9-4443-224D-AE54-F3A4E5CBBB11}"/>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B6E0C9E-FEB2-E640-B875-885C8ED0995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B8C42D7-986C-3341-B27D-396141DD606A}"/>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F7D14B0-7D05-C74E-A3A4-233D96DBA204}"/>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0A911D4-E940-2646-9F67-0FCF95DAAB14}"/>
                </a:ext>
              </a:extLst>
            </p:cNvPr>
            <p:cNvGrpSpPr/>
            <p:nvPr/>
          </p:nvGrpSpPr>
          <p:grpSpPr>
            <a:xfrm>
              <a:off x="13733602" y="4845156"/>
              <a:ext cx="444205" cy="319725"/>
              <a:chOff x="12393520" y="4443531"/>
              <a:chExt cx="444205" cy="319725"/>
            </a:xfrm>
          </p:grpSpPr>
          <p:sp>
            <p:nvSpPr>
              <p:cNvPr id="169" name="Oval 168">
                <a:extLst>
                  <a:ext uri="{FF2B5EF4-FFF2-40B4-BE49-F238E27FC236}">
                    <a16:creationId xmlns:a16="http://schemas.microsoft.com/office/drawing/2014/main" id="{60F7A50E-5FC6-8D44-A150-4E104BA53D88}"/>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79DD79F-E146-B04D-ADCF-D568F42E667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5A79E0-F134-EA4C-86D8-B0CB3454DA0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C5B4731-674D-7D41-998E-DC190D150217}"/>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8E3D48F3-39E6-B74D-A038-0910CDF8185E}"/>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E6D8059-D538-044B-8ABC-A8D0A3328529}"/>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BB059BE-CDE9-ED4D-BED1-6C3894CC5181}"/>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Right Arrow 112">
            <a:extLst>
              <a:ext uri="{FF2B5EF4-FFF2-40B4-BE49-F238E27FC236}">
                <a16:creationId xmlns:a16="http://schemas.microsoft.com/office/drawing/2014/main" id="{EC90E06A-7F67-D640-853E-7C4FD2AD90FA}"/>
              </a:ext>
            </a:extLst>
          </p:cNvPr>
          <p:cNvSpPr/>
          <p:nvPr/>
        </p:nvSpPr>
        <p:spPr>
          <a:xfrm>
            <a:off x="11988091" y="2828993"/>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3">
            <a:extLst>
              <a:ext uri="{FF2B5EF4-FFF2-40B4-BE49-F238E27FC236}">
                <a16:creationId xmlns:a16="http://schemas.microsoft.com/office/drawing/2014/main" id="{B6F529A3-BCF5-E44E-B2FD-20B219F37C9B}"/>
              </a:ext>
            </a:extLst>
          </p:cNvPr>
          <p:cNvSpPr/>
          <p:nvPr/>
        </p:nvSpPr>
        <p:spPr>
          <a:xfrm>
            <a:off x="18362088" y="2751376"/>
            <a:ext cx="1080046" cy="86020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72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347787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low pH and low dissolved oxygen (DO) conditions. Differential amino acid network effects from low DO (</a:t>
            </a:r>
            <a:r>
              <a:rPr lang="en-US" sz="2000" b="1"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low pH (</a:t>
            </a:r>
            <a:r>
              <a:rPr lang="en-US" sz="2000" b="1" dirty="0">
                <a:latin typeface="Arial" panose="020B0604020202020204" pitchFamily="34" charset="0"/>
                <a:cs typeface="Arial" panose="020B0604020202020204" pitchFamily="34" charset="0"/>
              </a:rPr>
              <a:t>ii</a:t>
            </a:r>
            <a:r>
              <a:rPr lang="en-US" sz="2000" dirty="0">
                <a:latin typeface="Arial" panose="020B0604020202020204" pitchFamily="34" charset="0"/>
                <a:cs typeface="Arial" panose="020B0604020202020204" pitchFamily="34" charset="0"/>
              </a:rPr>
              <a:t>), and combined low pH and low DO (</a:t>
            </a:r>
            <a:r>
              <a:rPr lang="en-US" sz="2000" b="1" dirty="0">
                <a:latin typeface="Arial" panose="020B0604020202020204" pitchFamily="34" charset="0"/>
                <a:cs typeface="Arial" panose="020B0604020202020204" pitchFamily="34" charset="0"/>
              </a:rPr>
              <a:t>iii</a:t>
            </a:r>
            <a:r>
              <a:rPr lang="en-US" sz="2000" dirty="0">
                <a:latin typeface="Arial" panose="020B0604020202020204" pitchFamily="34" charset="0"/>
                <a:cs typeface="Arial" panose="020B0604020202020204" pitchFamily="34" charset="0"/>
              </a:rPr>
              <a:t>). Amino acids are clustered by chemical similarity, colored by Cohen D effect size comparing the treatment group to the ambient group, and outlined by treatment group mean fold change relative to the ambient group. Shapes and their size indicate the statistical method(s) by which the compound was classified as important. Gray edges indicate nodes share a KEGG biochemical pathway(s).</a:t>
            </a:r>
          </a:p>
        </p:txBody>
      </p:sp>
      <p:pic>
        <p:nvPicPr>
          <p:cNvPr id="4" name="Picture 3" descr="A screenshot of a cell phone&#10;&#10;Description automatically generated">
            <a:extLst>
              <a:ext uri="{FF2B5EF4-FFF2-40B4-BE49-F238E27FC236}">
                <a16:creationId xmlns:a16="http://schemas.microsoft.com/office/drawing/2014/main" id="{B3E7CFF7-4D80-1B44-A1B6-4065FFDBA3A5}"/>
              </a:ext>
            </a:extLst>
          </p:cNvPr>
          <p:cNvPicPr>
            <a:picLocks noChangeAspect="1"/>
          </p:cNvPicPr>
          <p:nvPr/>
        </p:nvPicPr>
        <p:blipFill rotWithShape="1">
          <a:blip r:embed="rId2"/>
          <a:srcRect t="-1765" b="-1"/>
          <a:stretch/>
        </p:blipFill>
        <p:spPr>
          <a:xfrm>
            <a:off x="50800" y="4631720"/>
            <a:ext cx="11990090" cy="7397085"/>
          </a:xfrm>
          <a:prstGeom prst="rect">
            <a:avLst/>
          </a:prstGeom>
        </p:spPr>
      </p:pic>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7" name="TextBox 6">
            <a:extLst>
              <a:ext uri="{FF2B5EF4-FFF2-40B4-BE49-F238E27FC236}">
                <a16:creationId xmlns:a16="http://schemas.microsoft.com/office/drawing/2014/main" id="{6619B7F6-0579-E644-B356-FCCFEBC1D06B}"/>
              </a:ext>
            </a:extLst>
          </p:cNvPr>
          <p:cNvSpPr txBox="1"/>
          <p:nvPr/>
        </p:nvSpPr>
        <p:spPr>
          <a:xfrm>
            <a:off x="151110" y="4854516"/>
            <a:ext cx="240772" cy="369332"/>
          </a:xfrm>
          <a:prstGeom prst="rect">
            <a:avLst/>
          </a:prstGeom>
          <a:solidFill>
            <a:schemeClr val="bg1"/>
          </a:solidFill>
        </p:spPr>
        <p:txBody>
          <a:bodyPr wrap="none" rtlCol="0">
            <a:spAutoFit/>
          </a:bodyPr>
          <a:lstStyle/>
          <a:p>
            <a:r>
              <a:rPr lang="en-US" b="1" dirty="0" err="1"/>
              <a:t>i</a:t>
            </a:r>
            <a:endParaRPr lang="en-US" b="1" dirty="0"/>
          </a:p>
        </p:txBody>
      </p:sp>
      <p:sp>
        <p:nvSpPr>
          <p:cNvPr id="121" name="TextBox 120">
            <a:extLst>
              <a:ext uri="{FF2B5EF4-FFF2-40B4-BE49-F238E27FC236}">
                <a16:creationId xmlns:a16="http://schemas.microsoft.com/office/drawing/2014/main" id="{9399DD93-5152-FB40-9249-E8B9DDA655A9}"/>
              </a:ext>
            </a:extLst>
          </p:cNvPr>
          <p:cNvSpPr txBox="1"/>
          <p:nvPr/>
        </p:nvSpPr>
        <p:spPr>
          <a:xfrm>
            <a:off x="4098996" y="4854516"/>
            <a:ext cx="296876" cy="369332"/>
          </a:xfrm>
          <a:prstGeom prst="rect">
            <a:avLst/>
          </a:prstGeom>
          <a:solidFill>
            <a:schemeClr val="bg1"/>
          </a:solidFill>
        </p:spPr>
        <p:txBody>
          <a:bodyPr wrap="none" rtlCol="0">
            <a:spAutoFit/>
          </a:bodyPr>
          <a:lstStyle/>
          <a:p>
            <a:r>
              <a:rPr lang="en-US" b="1" dirty="0"/>
              <a:t>ii</a:t>
            </a:r>
          </a:p>
        </p:txBody>
      </p:sp>
      <p:sp>
        <p:nvSpPr>
          <p:cNvPr id="122" name="TextBox 121">
            <a:extLst>
              <a:ext uri="{FF2B5EF4-FFF2-40B4-BE49-F238E27FC236}">
                <a16:creationId xmlns:a16="http://schemas.microsoft.com/office/drawing/2014/main" id="{E86B5784-15EF-3A41-A7DD-9D9689001E23}"/>
              </a:ext>
            </a:extLst>
          </p:cNvPr>
          <p:cNvSpPr txBox="1"/>
          <p:nvPr/>
        </p:nvSpPr>
        <p:spPr>
          <a:xfrm>
            <a:off x="8069943" y="4854516"/>
            <a:ext cx="352982" cy="369332"/>
          </a:xfrm>
          <a:prstGeom prst="rect">
            <a:avLst/>
          </a:prstGeom>
          <a:solidFill>
            <a:schemeClr val="bg1"/>
          </a:solidFill>
        </p:spPr>
        <p:txBody>
          <a:bodyPr wrap="none" rtlCol="0">
            <a:spAutoFit/>
          </a:bodyPr>
          <a:lstStyle/>
          <a:p>
            <a:r>
              <a:rPr lang="en-US" b="1" dirty="0"/>
              <a:t>iii</a:t>
            </a:r>
          </a:p>
        </p:txBody>
      </p:sp>
    </p:spTree>
    <p:extLst>
      <p:ext uri="{BB962C8B-B14F-4D97-AF65-F5344CB8AC3E}">
        <p14:creationId xmlns:p14="http://schemas.microsoft.com/office/powerpoint/2010/main" val="179546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649DB6-4C3F-A147-93D8-AD97A7AED356}"/>
              </a:ext>
            </a:extLst>
          </p:cNvPr>
          <p:cNvPicPr>
            <a:picLocks noChangeAspect="1"/>
          </p:cNvPicPr>
          <p:nvPr/>
        </p:nvPicPr>
        <p:blipFill>
          <a:blip r:embed="rId2"/>
          <a:stretch>
            <a:fillRect/>
          </a:stretch>
        </p:blipFill>
        <p:spPr>
          <a:xfrm>
            <a:off x="151110" y="4801057"/>
            <a:ext cx="12006973" cy="6031761"/>
          </a:xfrm>
          <a:prstGeom prst="rect">
            <a:avLst/>
          </a:prstGeom>
        </p:spPr>
      </p:pic>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224676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various low pH and low oxygen conditions. From SA Trigg </a:t>
            </a:r>
            <a:r>
              <a:rPr lang="en-US" sz="2000" i="1" dirty="0">
                <a:latin typeface="Arial" panose="020B0604020202020204" pitchFamily="34" charset="0"/>
                <a:cs typeface="Arial" panose="020B0604020202020204" pitchFamily="34" charset="0"/>
              </a:rPr>
              <a:t>et al. </a:t>
            </a:r>
            <a:r>
              <a:rPr lang="en-US" sz="2000" dirty="0">
                <a:latin typeface="Arial" panose="020B0604020202020204" pitchFamily="34" charset="0"/>
                <a:cs typeface="Arial" panose="020B0604020202020204" pitchFamily="34" charset="0"/>
              </a:rPr>
              <a:t>(2019) </a:t>
            </a:r>
            <a:r>
              <a:rPr lang="en-US" sz="2000" i="1" dirty="0">
                <a:latin typeface="Arial" panose="020B0604020202020204" pitchFamily="34" charset="0"/>
                <a:cs typeface="Arial" panose="020B0604020202020204" pitchFamily="34" charset="0"/>
              </a:rPr>
              <a:t>Scientific Reports</a:t>
            </a:r>
            <a:r>
              <a:rPr lang="en-US" sz="2000" dirty="0">
                <a:latin typeface="Arial" panose="020B0604020202020204" pitchFamily="34" charset="0"/>
                <a:cs typeface="Arial" panose="020B0604020202020204" pitchFamily="34" charset="0"/>
              </a:rPr>
              <a:t>, </a:t>
            </a:r>
            <a:r>
              <a:rPr lang="en-US" sz="2000" dirty="0"/>
              <a:t>https://doi.org/10.1038/s41598-019-46947-6. </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3"/>
          <a:stretch>
            <a:fillRect/>
          </a:stretch>
        </p:blipFill>
        <p:spPr>
          <a:xfrm>
            <a:off x="-151110" y="1332645"/>
            <a:ext cx="12192000" cy="2814982"/>
          </a:xfrm>
          <a:prstGeom prst="rect">
            <a:avLst/>
          </a:prstGeom>
        </p:spPr>
      </p:pic>
      <p:sp>
        <p:nvSpPr>
          <p:cNvPr id="6" name="TextBox 5">
            <a:extLst>
              <a:ext uri="{FF2B5EF4-FFF2-40B4-BE49-F238E27FC236}">
                <a16:creationId xmlns:a16="http://schemas.microsoft.com/office/drawing/2014/main" id="{9F6B013B-D813-A04D-8D2F-9E8F070CBB03}"/>
              </a:ext>
            </a:extLst>
          </p:cNvPr>
          <p:cNvSpPr txBox="1"/>
          <p:nvPr/>
        </p:nvSpPr>
        <p:spPr>
          <a:xfrm>
            <a:off x="-30190" y="959023"/>
            <a:ext cx="362600" cy="523220"/>
          </a:xfrm>
          <a:prstGeom prst="rect">
            <a:avLst/>
          </a:prstGeom>
          <a:noFill/>
        </p:spPr>
        <p:txBody>
          <a:bodyPr wrap="none" rtlCol="0">
            <a:spAutoFit/>
          </a:bodyPr>
          <a:lstStyle/>
          <a:p>
            <a:r>
              <a:rPr lang="en-US" sz="2800" b="1" dirty="0"/>
              <a:t>a</a:t>
            </a:r>
          </a:p>
        </p:txBody>
      </p:sp>
      <p:sp>
        <p:nvSpPr>
          <p:cNvPr id="117" name="TextBox 116">
            <a:extLst>
              <a:ext uri="{FF2B5EF4-FFF2-40B4-BE49-F238E27FC236}">
                <a16:creationId xmlns:a16="http://schemas.microsoft.com/office/drawing/2014/main" id="{80E2607A-D160-7B46-9C94-40A9792A4E81}"/>
              </a:ext>
            </a:extLst>
          </p:cNvPr>
          <p:cNvSpPr txBox="1"/>
          <p:nvPr/>
        </p:nvSpPr>
        <p:spPr>
          <a:xfrm>
            <a:off x="0" y="4147627"/>
            <a:ext cx="377026" cy="523220"/>
          </a:xfrm>
          <a:prstGeom prst="rect">
            <a:avLst/>
          </a:prstGeom>
          <a:noFill/>
        </p:spPr>
        <p:txBody>
          <a:bodyPr wrap="none" rtlCol="0">
            <a:spAutoFit/>
          </a:bodyPr>
          <a:lstStyle/>
          <a:p>
            <a:r>
              <a:rPr lang="en-US" sz="2800" b="1" dirty="0"/>
              <a:t>b</a:t>
            </a:r>
          </a:p>
        </p:txBody>
      </p:sp>
      <p:sp>
        <p:nvSpPr>
          <p:cNvPr id="12" name="TextBox 11">
            <a:extLst>
              <a:ext uri="{FF2B5EF4-FFF2-40B4-BE49-F238E27FC236}">
                <a16:creationId xmlns:a16="http://schemas.microsoft.com/office/drawing/2014/main" id="{3275A453-58CF-B14C-9FE8-F7FCDE8E9F77}"/>
              </a:ext>
            </a:extLst>
          </p:cNvPr>
          <p:cNvSpPr txBox="1"/>
          <p:nvPr/>
        </p:nvSpPr>
        <p:spPr>
          <a:xfrm>
            <a:off x="188513" y="7789227"/>
            <a:ext cx="787395"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lipids</a:t>
            </a:r>
          </a:p>
        </p:txBody>
      </p:sp>
      <p:sp>
        <p:nvSpPr>
          <p:cNvPr id="3" name="Rectangle 2">
            <a:extLst>
              <a:ext uri="{FF2B5EF4-FFF2-40B4-BE49-F238E27FC236}">
                <a16:creationId xmlns:a16="http://schemas.microsoft.com/office/drawing/2014/main" id="{01BAFA2F-F403-7448-AA8C-BAA5B20F9CEE}"/>
              </a:ext>
            </a:extLst>
          </p:cNvPr>
          <p:cNvSpPr/>
          <p:nvPr/>
        </p:nvSpPr>
        <p:spPr>
          <a:xfrm>
            <a:off x="9628912" y="6417995"/>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DEEE1F-5CF3-0046-8C72-2C6A9C4EF47D}"/>
              </a:ext>
            </a:extLst>
          </p:cNvPr>
          <p:cNvSpPr/>
          <p:nvPr/>
        </p:nvSpPr>
        <p:spPr>
          <a:xfrm>
            <a:off x="9729357" y="9581933"/>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951F5C-6074-4243-B28E-4D653D68A1B5}"/>
              </a:ext>
            </a:extLst>
          </p:cNvPr>
          <p:cNvSpPr txBox="1"/>
          <p:nvPr/>
        </p:nvSpPr>
        <p:spPr>
          <a:xfrm>
            <a:off x="151110" y="4745636"/>
            <a:ext cx="1467068" cy="369332"/>
          </a:xfrm>
          <a:prstGeom prst="rect">
            <a:avLst/>
          </a:prstGeom>
          <a:solidFill>
            <a:schemeClr val="bg1"/>
          </a:solidFill>
        </p:spPr>
        <p:txBody>
          <a:bodyPr wrap="none" rtlCol="0">
            <a:spAutoFit/>
          </a:bodyPr>
          <a:lstStyle/>
          <a:p>
            <a:r>
              <a:rPr lang="en-US" b="1" dirty="0">
                <a:latin typeface="Arial" panose="020B0604020202020204" pitchFamily="34" charset="0"/>
                <a:cs typeface="Arial" panose="020B0604020202020204" pitchFamily="34" charset="0"/>
              </a:rPr>
              <a:t>metabolites</a:t>
            </a:r>
          </a:p>
        </p:txBody>
      </p:sp>
    </p:spTree>
    <p:extLst>
      <p:ext uri="{BB962C8B-B14F-4D97-AF65-F5344CB8AC3E}">
        <p14:creationId xmlns:p14="http://schemas.microsoft.com/office/powerpoint/2010/main" val="177644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F9211FEA-90A3-5F4E-9D12-282FAA164838}"/>
              </a:ext>
            </a:extLst>
          </p:cNvPr>
          <p:cNvSpPr txBox="1"/>
          <p:nvPr/>
        </p:nvSpPr>
        <p:spPr>
          <a:xfrm>
            <a:off x="271496" y="12251601"/>
            <a:ext cx="11990091" cy="224676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Schematic of identifying tolerance signatures through molecular surveys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Example of molecular signatures identified in Dungeness crab exposed to various low pH and low oxygen conditions. From SA Trigg </a:t>
            </a:r>
            <a:r>
              <a:rPr lang="en-US" sz="2000" i="1" dirty="0">
                <a:latin typeface="Arial" panose="020B0604020202020204" pitchFamily="34" charset="0"/>
                <a:cs typeface="Arial" panose="020B0604020202020204" pitchFamily="34" charset="0"/>
              </a:rPr>
              <a:t>et al. </a:t>
            </a:r>
            <a:r>
              <a:rPr lang="en-US" sz="2000" dirty="0">
                <a:latin typeface="Arial" panose="020B0604020202020204" pitchFamily="34" charset="0"/>
                <a:cs typeface="Arial" panose="020B0604020202020204" pitchFamily="34" charset="0"/>
              </a:rPr>
              <a:t>(2019) </a:t>
            </a:r>
            <a:r>
              <a:rPr lang="en-US" sz="2000" i="1" dirty="0">
                <a:latin typeface="Arial" panose="020B0604020202020204" pitchFamily="34" charset="0"/>
                <a:cs typeface="Arial" panose="020B0604020202020204" pitchFamily="34" charset="0"/>
              </a:rPr>
              <a:t>Scientific Reports</a:t>
            </a:r>
            <a:r>
              <a:rPr lang="en-US" sz="2000" dirty="0">
                <a:latin typeface="Arial" panose="020B0604020202020204" pitchFamily="34" charset="0"/>
                <a:cs typeface="Arial" panose="020B0604020202020204" pitchFamily="34" charset="0"/>
              </a:rPr>
              <a:t>, </a:t>
            </a:r>
            <a:r>
              <a:rPr lang="en-US" sz="2000" dirty="0"/>
              <a:t>https://doi.org/10.1038/s41598-019-46947-6. </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6591F32-3AFC-0343-8DBE-9CF5108149E1}"/>
              </a:ext>
            </a:extLst>
          </p:cNvPr>
          <p:cNvPicPr>
            <a:picLocks noChangeAspect="1"/>
          </p:cNvPicPr>
          <p:nvPr/>
        </p:nvPicPr>
        <p:blipFill>
          <a:blip r:embed="rId2"/>
          <a:stretch>
            <a:fillRect/>
          </a:stretch>
        </p:blipFill>
        <p:spPr>
          <a:xfrm>
            <a:off x="-151110" y="1332645"/>
            <a:ext cx="12192000" cy="2814982"/>
          </a:xfrm>
          <a:prstGeom prst="rect">
            <a:avLst/>
          </a:prstGeom>
        </p:spPr>
      </p:pic>
      <p:sp>
        <p:nvSpPr>
          <p:cNvPr id="3" name="Rectangle 2">
            <a:extLst>
              <a:ext uri="{FF2B5EF4-FFF2-40B4-BE49-F238E27FC236}">
                <a16:creationId xmlns:a16="http://schemas.microsoft.com/office/drawing/2014/main" id="{01BAFA2F-F403-7448-AA8C-BAA5B20F9CEE}"/>
              </a:ext>
            </a:extLst>
          </p:cNvPr>
          <p:cNvSpPr/>
          <p:nvPr/>
        </p:nvSpPr>
        <p:spPr>
          <a:xfrm>
            <a:off x="9628912" y="6417995"/>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DEEE1F-5CF3-0046-8C72-2C6A9C4EF47D}"/>
              </a:ext>
            </a:extLst>
          </p:cNvPr>
          <p:cNvSpPr/>
          <p:nvPr/>
        </p:nvSpPr>
        <p:spPr>
          <a:xfrm>
            <a:off x="9729357" y="9581933"/>
            <a:ext cx="228600" cy="1371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Bacteria virus black and white icons set Vector Image">
            <a:extLst>
              <a:ext uri="{FF2B5EF4-FFF2-40B4-BE49-F238E27FC236}">
                <a16:creationId xmlns:a16="http://schemas.microsoft.com/office/drawing/2014/main" id="{A1F9B902-4308-7F45-8385-7C9770C614A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63942" t="71786" b="11958"/>
          <a:stretch/>
        </p:blipFill>
        <p:spPr bwMode="auto">
          <a:xfrm>
            <a:off x="1724831" y="3736832"/>
            <a:ext cx="332581" cy="1538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acteria virus black and white icons set Vector Image">
            <a:extLst>
              <a:ext uri="{FF2B5EF4-FFF2-40B4-BE49-F238E27FC236}">
                <a16:creationId xmlns:a16="http://schemas.microsoft.com/office/drawing/2014/main" id="{57DDFFD4-2714-584C-8348-903200CCD6E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58300" y1="54386" x2="58300" y2="54386"/>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Mark x1="38300" y1="37427" x2="38600" y2="35867"/>
                        <a14:backgroundMark x1="38800" y1="50975" x2="42000" y2="52242"/>
                        <a14:backgroundMark x1="55600" y1="51267" x2="54300" y2="49415"/>
                        <a14:backgroundMark x1="54300" y1="50195" x2="58300" y2="52534"/>
                        <a14:backgroundMark x1="55600" y1="40253" x2="61200" y2="40741"/>
                      </a14:backgroundRemoval>
                    </a14:imgEffect>
                  </a14:imgLayer>
                </a14:imgProps>
              </a:ext>
              <a:ext uri="{28A0092B-C50C-407E-A947-70E740481C1C}">
                <a14:useLocalDpi xmlns:a14="http://schemas.microsoft.com/office/drawing/2010/main" val="0"/>
              </a:ext>
            </a:extLst>
          </a:blip>
          <a:srcRect l="38535" t="33662" r="42521" b="47945"/>
          <a:stretch/>
        </p:blipFill>
        <p:spPr bwMode="auto">
          <a:xfrm>
            <a:off x="897286" y="3543301"/>
            <a:ext cx="182515" cy="1818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acteria virus black and white icons set Vector Image">
            <a:extLst>
              <a:ext uri="{FF2B5EF4-FFF2-40B4-BE49-F238E27FC236}">
                <a16:creationId xmlns:a16="http://schemas.microsoft.com/office/drawing/2014/main" id="{D45B30E6-076A-FF4E-90DE-0136888BE7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13206" t="51712" r="68737" b="42633"/>
          <a:stretch/>
        </p:blipFill>
        <p:spPr bwMode="auto">
          <a:xfrm rot="11690580">
            <a:off x="1226827" y="3307780"/>
            <a:ext cx="308274" cy="990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acteria virus black and white icons set Vector Image">
            <a:extLst>
              <a:ext uri="{FF2B5EF4-FFF2-40B4-BE49-F238E27FC236}">
                <a16:creationId xmlns:a16="http://schemas.microsoft.com/office/drawing/2014/main" id="{D9FCF6EC-309A-F549-B4FB-A812A7966C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7">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63413" t="6924" r="7378" b="67842"/>
          <a:stretch/>
        </p:blipFill>
        <p:spPr bwMode="auto">
          <a:xfrm>
            <a:off x="558388" y="3160059"/>
            <a:ext cx="370796" cy="3286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Bacteria virus black and white icons set Vector Image">
            <a:extLst>
              <a:ext uri="{FF2B5EF4-FFF2-40B4-BE49-F238E27FC236}">
                <a16:creationId xmlns:a16="http://schemas.microsoft.com/office/drawing/2014/main" id="{4BFE2989-E88F-F848-9A9F-FD843086FB28}"/>
              </a:ext>
            </a:extLst>
          </p:cNvPr>
          <p:cNvPicPr>
            <a:picLocks noChangeAspect="1" noChangeArrowheads="1"/>
          </p:cNvPicPr>
          <p:nvPr/>
        </p:nvPicPr>
        <p:blipFill rotWithShape="1">
          <a:blip r:embed="rId5">
            <a:extLst>
              <a:ext uri="{BEBA8EAE-BF5A-486C-A8C5-ECC9F3942E4B}">
                <a14:imgProps xmlns:a14="http://schemas.microsoft.com/office/drawing/2010/main">
                  <a14:imgLayer r:embed="rId8">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58300" y1="54386" x2="58300" y2="54386"/>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Mark x1="38300" y1="37427" x2="38600" y2="35867"/>
                        <a14:backgroundMark x1="38800" y1="50975" x2="42000" y2="52242"/>
                        <a14:backgroundMark x1="55600" y1="51267" x2="54300" y2="49415"/>
                        <a14:backgroundMark x1="54300" y1="50195" x2="58300" y2="52534"/>
                        <a14:backgroundMark x1="55600" y1="40253" x2="61200" y2="40741"/>
                      </a14:backgroundRemoval>
                    </a14:imgEffect>
                  </a14:imgLayer>
                </a14:imgProps>
              </a:ext>
              <a:ext uri="{28A0092B-C50C-407E-A947-70E740481C1C}">
                <a14:useLocalDpi xmlns:a14="http://schemas.microsoft.com/office/drawing/2010/main" val="0"/>
              </a:ext>
            </a:extLst>
          </a:blip>
          <a:srcRect l="38535" t="33662" r="42521" b="47945"/>
          <a:stretch/>
        </p:blipFill>
        <p:spPr bwMode="auto">
          <a:xfrm>
            <a:off x="1025046" y="3434197"/>
            <a:ext cx="109509" cy="1091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Bacteria virus black and white icons set Vector Image">
            <a:extLst>
              <a:ext uri="{FF2B5EF4-FFF2-40B4-BE49-F238E27FC236}">
                <a16:creationId xmlns:a16="http://schemas.microsoft.com/office/drawing/2014/main" id="{A6B9E332-85A3-254A-9A63-1298774C367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63942" t="71786" b="11958"/>
          <a:stretch/>
        </p:blipFill>
        <p:spPr bwMode="auto">
          <a:xfrm>
            <a:off x="1801402" y="3874039"/>
            <a:ext cx="186858" cy="864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acteria virus black and white icons set Vector Image">
            <a:extLst>
              <a:ext uri="{FF2B5EF4-FFF2-40B4-BE49-F238E27FC236}">
                <a16:creationId xmlns:a16="http://schemas.microsoft.com/office/drawing/2014/main" id="{A5DC081A-CA6E-7B46-A7B9-3A260EBF55A6}"/>
              </a:ext>
            </a:extLst>
          </p:cNvPr>
          <p:cNvPicPr>
            <a:picLocks noChangeAspect="1" noChangeArrowheads="1"/>
          </p:cNvPicPr>
          <p:nvPr/>
        </p:nvPicPr>
        <p:blipFill rotWithShape="1">
          <a:blip r:embed="rId3">
            <a:extLst>
              <a:ext uri="{BEBA8EAE-BF5A-486C-A8C5-ECC9F3942E4B}">
                <a14:imgProps xmlns:a14="http://schemas.microsoft.com/office/drawing/2010/main">
                  <a14:imgLayer r:embed="rId9">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63942" t="71786" b="11958"/>
          <a:stretch/>
        </p:blipFill>
        <p:spPr bwMode="auto">
          <a:xfrm>
            <a:off x="1919108" y="3720193"/>
            <a:ext cx="138304" cy="639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acteria virus black and white icons set Vector Image">
            <a:extLst>
              <a:ext uri="{FF2B5EF4-FFF2-40B4-BE49-F238E27FC236}">
                <a16:creationId xmlns:a16="http://schemas.microsoft.com/office/drawing/2014/main" id="{602F9A9D-9789-814E-A224-B524B0989AA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13206" t="51712" r="68737" b="42633"/>
          <a:stretch/>
        </p:blipFill>
        <p:spPr bwMode="auto">
          <a:xfrm rot="1198846">
            <a:off x="1072269" y="3341269"/>
            <a:ext cx="205936" cy="661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acteria virus black and white icons set Vector Image">
            <a:extLst>
              <a:ext uri="{FF2B5EF4-FFF2-40B4-BE49-F238E27FC236}">
                <a16:creationId xmlns:a16="http://schemas.microsoft.com/office/drawing/2014/main" id="{7B350999-3A11-B949-8B64-809847464AFD}"/>
              </a:ext>
            </a:extLst>
          </p:cNvPr>
          <p:cNvPicPr>
            <a:picLocks noChangeAspect="1" noChangeArrowheads="1"/>
          </p:cNvPicPr>
          <p:nvPr/>
        </p:nvPicPr>
        <p:blipFill rotWithShape="1">
          <a:blip r:embed="rId3">
            <a:extLst>
              <a:ext uri="{BEBA8EAE-BF5A-486C-A8C5-ECC9F3942E4B}">
                <a14:imgProps xmlns:a14="http://schemas.microsoft.com/office/drawing/2010/main">
                  <a14:imgLayer r:embed="rId10">
                    <a14:imgEffect>
                      <a14:backgroundRemoval t="7115" b="89864" l="8100" r="91400">
                        <a14:foregroundMark x1="43131" y1="23946" x2="46700" y2="18421"/>
                        <a14:foregroundMark x1="46700" y1="18421" x2="58700" y2="12281"/>
                        <a14:foregroundMark x1="47300" y1="39766" x2="48100" y2="45809"/>
                        <a14:foregroundMark x1="41600" y1="19591" x2="57600" y2="13353"/>
                        <a14:foregroundMark x1="57600" y1="13353" x2="51800" y2="20175"/>
                        <a14:foregroundMark x1="51800" y1="20175" x2="43500" y2="22710"/>
                        <a14:foregroundMark x1="43500" y1="22710" x2="50600" y2="17739"/>
                        <a14:foregroundMark x1="50600" y1="17739" x2="50600" y2="17739"/>
                        <a14:foregroundMark x1="8100" y1="52924" x2="14800" y2="47856"/>
                        <a14:foregroundMark x1="14800" y1="47856" x2="23100" y2="45224"/>
                        <a14:foregroundMark x1="28584" y1="40741" x2="29300" y2="40156"/>
                        <a14:foregroundMark x1="23100" y1="45224" x2="25518" y2="43247"/>
                        <a14:foregroundMark x1="14500" y1="53704" x2="22900" y2="55556"/>
                        <a14:foregroundMark x1="27866" y1="54619" x2="29100" y2="54386"/>
                        <a14:foregroundMark x1="9500" y1="70175" x2="9500" y2="70175"/>
                        <a14:foregroundMark x1="41400" y1="68616" x2="41400" y2="68616"/>
                        <a14:foregroundMark x1="41600" y1="53119" x2="41600" y2="53119"/>
                        <a14:foregroundMark x1="58300" y1="54386" x2="58300" y2="54386"/>
                        <a14:foregroundMark x1="59300" y1="39474" x2="59300" y2="39474"/>
                        <a14:foregroundMark x1="38100" y1="36452" x2="38100" y2="36452"/>
                        <a14:foregroundMark x1="27000" y1="14327" x2="27000" y2="14327"/>
                        <a14:foregroundMark x1="23700" y1="7212" x2="23700" y2="7212"/>
                        <a14:foregroundMark x1="9500" y1="21637" x2="9500" y2="21637"/>
                        <a14:foregroundMark x1="12400" y1="12671" x2="12400" y2="12671"/>
                        <a14:foregroundMark x1="15400" y1="38109" x2="15400" y2="38109"/>
                        <a14:foregroundMark x1="22000" y1="25926" x2="22000" y2="25926"/>
                        <a14:foregroundMark x1="18100" y1="19396" x2="18100" y2="19396"/>
                        <a14:foregroundMark x1="40400" y1="12671" x2="40400" y2="12671"/>
                        <a14:foregroundMark x1="39500" y1="9844" x2="40000" y2="13743"/>
                        <a14:foregroundMark x1="72900" y1="19786" x2="79100" y2="14035"/>
                        <a14:foregroundMark x1="79100" y1="14035" x2="80200" y2="11696"/>
                        <a14:foregroundMark x1="86200" y1="13938" x2="89800" y2="12281"/>
                        <a14:foregroundMark x1="83100" y1="19396" x2="87700" y2="21053"/>
                        <a14:foregroundMark x1="77500" y1="25049" x2="77500" y2="27973"/>
                        <a14:foregroundMark x1="70400" y1="27096" x2="67500" y2="19201"/>
                        <a14:foregroundMark x1="67500" y1="19201" x2="67900" y2="17739"/>
                        <a14:foregroundMark x1="67700" y1="13548" x2="69600" y2="13743"/>
                        <a14:foregroundMark x1="72100" y1="10916" x2="73700" y2="11501"/>
                        <a14:foregroundMark x1="81000" y1="38304" x2="81000" y2="38304"/>
                        <a14:foregroundMark x1="77900" y1="39474" x2="82100" y2="40156"/>
                        <a14:foregroundMark x1="79800" y1="34600" x2="79400" y2="35673"/>
                        <a14:foregroundMark x1="76600" y1="39766" x2="85200" y2="39376"/>
                        <a14:foregroundMark x1="85200" y1="39376" x2="77000" y2="37135"/>
                        <a14:foregroundMark x1="77000" y1="37135" x2="76900" y2="39474"/>
                        <a14:foregroundMark x1="90200" y1="41520" x2="91400" y2="42593"/>
                        <a14:foregroundMark x1="86900" y1="52339" x2="87500" y2="51949"/>
                        <a14:foregroundMark x1="74100" y1="57018" x2="74600" y2="57018"/>
                        <a14:foregroundMark x1="71000" y1="43957" x2="70400" y2="43957"/>
                        <a14:foregroundMark x1="80600" y1="67739" x2="85200" y2="70175"/>
                        <a14:foregroundMark x1="69800" y1="77778" x2="79600" y2="79240"/>
                        <a14:foregroundMark x1="74665" y1="65344" x2="72400" y2="64522"/>
                        <a14:foregroundMark x1="75967" y1="65817" x2="75234" y2="65551"/>
                        <a14:foregroundMark x1="77500" y1="66374" x2="76807" y2="66122"/>
                        <a14:foregroundMark x1="45800" y1="76706" x2="54200" y2="74951"/>
                        <a14:foregroundMark x1="54200" y1="74951" x2="59700" y2="69591"/>
                        <a14:foregroundMark x1="42900" y1="81969" x2="53500" y2="83821"/>
                        <a14:foregroundMark x1="55700" y1="78070" x2="58800" y2="78070"/>
                        <a14:foregroundMark x1="43100" y1="74074" x2="48700" y2="71637"/>
                        <a14:foregroundMark x1="49600" y1="66277" x2="54100" y2="67446"/>
                        <a14:foregroundMark x1="11800" y1="42203" x2="17000" y2="36452"/>
                        <a14:foregroundMark x1="45000" y1="17154" x2="39900" y2="23977"/>
                        <a14:foregroundMark x1="39900" y1="23977" x2="47700" y2="28070"/>
                        <a14:foregroundMark x1="47700" y1="28070" x2="55300" y2="21248"/>
                        <a14:foregroundMark x1="55300" y1="21248" x2="59200" y2="14230"/>
                        <a14:foregroundMark x1="39600" y1="25049" x2="46600" y2="27973"/>
                        <a14:foregroundMark x1="40000" y1="27875" x2="41700" y2="28265"/>
                        <a14:backgroundMark x1="26100" y1="42788" x2="26100" y2="42788"/>
                        <a14:backgroundMark x1="25600" y1="43080" x2="27500" y2="42008"/>
                        <a14:backgroundMark x1="27900" y1="41131" x2="27900" y2="41131"/>
                        <a14:backgroundMark x1="28100" y1="41131" x2="28100" y2="42105"/>
                        <a14:backgroundMark x1="28100" y1="40741" x2="28100" y2="41910"/>
                        <a14:backgroundMark x1="10300" y1="50877" x2="11200" y2="52144"/>
                        <a14:backgroundMark x1="22600" y1="55750" x2="27200" y2="55653"/>
                        <a14:backgroundMark x1="11000" y1="50877" x2="12500" y2="50390"/>
                        <a14:backgroundMark x1="41314" y1="28770" x2="41300" y2="29337"/>
                        <a14:backgroundMark x1="41500" y1="21053" x2="41454" y2="22970"/>
                        <a14:backgroundMark x1="41300" y1="29337" x2="46000" y2="29337"/>
                        <a14:backgroundMark x1="75500" y1="65010" x2="74000" y2="63840"/>
                        <a14:backgroundMark x1="76700" y1="65887" x2="75600" y2="65010"/>
                        <a14:backgroundMark x1="75900" y1="68713" x2="75900" y2="69688"/>
                        <a14:backgroundMark x1="75300" y1="65692" x2="74600" y2="65205"/>
                      </a14:backgroundRemoval>
                    </a14:imgEffect>
                  </a14:imgLayer>
                </a14:imgProps>
              </a:ext>
              <a:ext uri="{28A0092B-C50C-407E-A947-70E740481C1C}">
                <a14:useLocalDpi xmlns:a14="http://schemas.microsoft.com/office/drawing/2010/main" val="0"/>
              </a:ext>
            </a:extLst>
          </a:blip>
          <a:srcRect l="13206" t="51712" r="68737" b="42633"/>
          <a:stretch/>
        </p:blipFill>
        <p:spPr bwMode="auto">
          <a:xfrm rot="1107291">
            <a:off x="1114587" y="3236446"/>
            <a:ext cx="265170" cy="852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33AB637-DD85-4542-BE81-ADB0AC2CF2F4}"/>
              </a:ext>
            </a:extLst>
          </p:cNvPr>
          <p:cNvSpPr txBox="1"/>
          <p:nvPr/>
        </p:nvSpPr>
        <p:spPr>
          <a:xfrm>
            <a:off x="59697" y="1177569"/>
            <a:ext cx="2700006" cy="492443"/>
          </a:xfrm>
          <a:prstGeom prst="rect">
            <a:avLst/>
          </a:prstGeom>
          <a:solidFill>
            <a:schemeClr val="bg1"/>
          </a:solidFill>
        </p:spPr>
        <p:txBody>
          <a:bodyPr wrap="square" lIns="0" tIns="0" rIns="0" bIns="0" rtlCol="0">
            <a:spAutoFit/>
          </a:bodyPr>
          <a:lstStyle/>
          <a:p>
            <a:pPr algn="ctr"/>
            <a:r>
              <a:rPr lang="en-US" sz="1600" b="1" dirty="0">
                <a:latin typeface="Arial" panose="020B0604020202020204" pitchFamily="34" charset="0"/>
                <a:cs typeface="Arial" panose="020B0604020202020204" pitchFamily="34" charset="0"/>
              </a:rPr>
              <a:t>Environmental change</a:t>
            </a:r>
          </a:p>
          <a:p>
            <a:pPr algn="ctr"/>
            <a:r>
              <a:rPr lang="en-US" sz="1600" b="1" dirty="0">
                <a:latin typeface="Arial" panose="020B0604020202020204" pitchFamily="34" charset="0"/>
                <a:cs typeface="Arial" panose="020B0604020202020204" pitchFamily="34" charset="0"/>
              </a:rPr>
              <a:t>pathogen exposure</a:t>
            </a:r>
          </a:p>
        </p:txBody>
      </p:sp>
      <p:sp>
        <p:nvSpPr>
          <p:cNvPr id="17" name="TextBox 16">
            <a:extLst>
              <a:ext uri="{FF2B5EF4-FFF2-40B4-BE49-F238E27FC236}">
                <a16:creationId xmlns:a16="http://schemas.microsoft.com/office/drawing/2014/main" id="{EC5C6ACB-CB53-C143-B375-6E68100E2D45}"/>
              </a:ext>
            </a:extLst>
          </p:cNvPr>
          <p:cNvSpPr txBox="1"/>
          <p:nvPr/>
        </p:nvSpPr>
        <p:spPr>
          <a:xfrm>
            <a:off x="9501238" y="1409276"/>
            <a:ext cx="2700006" cy="246221"/>
          </a:xfrm>
          <a:prstGeom prst="rect">
            <a:avLst/>
          </a:prstGeom>
          <a:solidFill>
            <a:schemeClr val="bg1"/>
          </a:solidFill>
        </p:spPr>
        <p:txBody>
          <a:bodyPr wrap="square" lIns="0" tIns="0" rIns="0" bIns="0" rtlCol="0">
            <a:spAutoFit/>
          </a:bodyPr>
          <a:lstStyle/>
          <a:p>
            <a:pPr algn="ctr"/>
            <a:r>
              <a:rPr lang="en-US" sz="1600" b="1" dirty="0">
                <a:latin typeface="Arial" panose="020B0604020202020204" pitchFamily="34" charset="0"/>
                <a:cs typeface="Arial" panose="020B0604020202020204" pitchFamily="34" charset="0"/>
              </a:rPr>
              <a:t>Biomarkers</a:t>
            </a:r>
          </a:p>
        </p:txBody>
      </p:sp>
    </p:spTree>
    <p:extLst>
      <p:ext uri="{BB962C8B-B14F-4D97-AF65-F5344CB8AC3E}">
        <p14:creationId xmlns:p14="http://schemas.microsoft.com/office/powerpoint/2010/main" val="200638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93576AF-556B-7D43-9F8B-D42719E91B2B}"/>
              </a:ext>
            </a:extLst>
          </p:cNvPr>
          <p:cNvGrpSpPr/>
          <p:nvPr/>
        </p:nvGrpSpPr>
        <p:grpSpPr>
          <a:xfrm>
            <a:off x="5959370" y="1237207"/>
            <a:ext cx="5650964" cy="5185979"/>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6" name="Group 85">
            <a:extLst>
              <a:ext uri="{FF2B5EF4-FFF2-40B4-BE49-F238E27FC236}">
                <a16:creationId xmlns:a16="http://schemas.microsoft.com/office/drawing/2014/main" id="{BD79C57F-DEF9-8B44-85BB-FEBE295C7DF0}"/>
              </a:ext>
            </a:extLst>
          </p:cNvPr>
          <p:cNvGrpSpPr/>
          <p:nvPr/>
        </p:nvGrpSpPr>
        <p:grpSpPr>
          <a:xfrm>
            <a:off x="733820" y="1162988"/>
            <a:ext cx="4528860" cy="5289301"/>
            <a:chOff x="498845" y="799746"/>
            <a:chExt cx="2590750" cy="3301807"/>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036" y="1846227"/>
              <a:ext cx="667334" cy="825908"/>
            </a:xfrm>
            <a:prstGeom prst="rect">
              <a:avLst/>
            </a:prstGeom>
            <a:noFill/>
            <a:extLst>
              <a:ext uri="{909E8E84-426E-40DD-AFC4-6F175D3DCCD1}">
                <a14:hiddenFill xmlns:a14="http://schemas.microsoft.com/office/drawing/2010/main">
                  <a:solidFill>
                    <a:srgbClr val="FFFFFF"/>
                  </a:solidFill>
                </a14:hiddenFill>
              </a:ext>
            </a:extLst>
          </p:spPr>
        </p:pic>
        <p:sp>
          <p:nvSpPr>
            <p:cNvPr id="9" name="Sun 8">
              <a:extLst>
                <a:ext uri="{FF2B5EF4-FFF2-40B4-BE49-F238E27FC236}">
                  <a16:creationId xmlns:a16="http://schemas.microsoft.com/office/drawing/2014/main" id="{6F281F03-1B1B-F44D-9D32-F6134B5DDFED}"/>
                </a:ext>
              </a:extLst>
            </p:cNvPr>
            <p:cNvSpPr/>
            <p:nvPr/>
          </p:nvSpPr>
          <p:spPr>
            <a:xfrm>
              <a:off x="498845" y="799746"/>
              <a:ext cx="1149020" cy="1181996"/>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516202" y="2913885"/>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51654" y="1988282"/>
              <a:ext cx="587028" cy="86039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1797342" y="975524"/>
              <a:ext cx="1175988" cy="1293391"/>
              <a:chOff x="1592385" y="4371383"/>
              <a:chExt cx="490040" cy="60071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771618" y="4669625"/>
                <a:ext cx="365705" cy="239239"/>
              </a:xfrm>
              <a:prstGeom prst="rect">
                <a:avLst/>
              </a:prstGeom>
              <a:noFill/>
            </p:spPr>
            <p:txBody>
              <a:bodyPr wrap="square" rtlCol="0">
                <a:spAutoFit/>
              </a:bodyPr>
              <a:lstStyle/>
              <a:p>
                <a:r>
                  <a:rPr lang="en-US" sz="3200" b="1" dirty="0">
                    <a:solidFill>
                      <a:schemeClr val="accent1">
                        <a:lumMod val="60000"/>
                        <a:lumOff val="40000"/>
                      </a:schemeClr>
                    </a:solidFill>
                  </a:rPr>
                  <a:t>- - - - </a:t>
                </a:r>
              </a:p>
              <a:p>
                <a:r>
                  <a:rPr lang="en-US" sz="32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92385" y="4371383"/>
                <a:ext cx="490040" cy="354453"/>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2085187" y="3025009"/>
              <a:ext cx="664733" cy="8817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824024" y="3332636"/>
              <a:ext cx="242004" cy="751028"/>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1567732" y="3676842"/>
              <a:ext cx="465138" cy="406822"/>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1382880" y="3648582"/>
              <a:ext cx="277824" cy="529898"/>
            </a:xfrm>
            <a:prstGeom prst="rect">
              <a:avLst/>
            </a:prstGeom>
          </p:spPr>
        </p:pic>
      </p:grpSp>
      <p:sp>
        <p:nvSpPr>
          <p:cNvPr id="55" name="TextBox 54">
            <a:extLst>
              <a:ext uri="{FF2B5EF4-FFF2-40B4-BE49-F238E27FC236}">
                <a16:creationId xmlns:a16="http://schemas.microsoft.com/office/drawing/2014/main" id="{F1DDE6E1-BC89-474E-A8B7-5AF415F86DD0}"/>
              </a:ext>
            </a:extLst>
          </p:cNvPr>
          <p:cNvSpPr txBox="1"/>
          <p:nvPr/>
        </p:nvSpPr>
        <p:spPr>
          <a:xfrm>
            <a:off x="7668965" y="304303"/>
            <a:ext cx="3941369" cy="646331"/>
          </a:xfrm>
          <a:prstGeom prst="rect">
            <a:avLst/>
          </a:prstGeom>
          <a:noFill/>
        </p:spPr>
        <p:txBody>
          <a:bodyPr wrap="square" rtlCol="0">
            <a:spAutoFit/>
          </a:bodyPr>
          <a:lstStyle/>
          <a:p>
            <a:pPr algn="ctr"/>
            <a:r>
              <a:rPr lang="en-US" sz="3600" b="1"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67" t="-2075" r="37050" b="11825"/>
          <a:stretch/>
        </p:blipFill>
        <p:spPr bwMode="auto">
          <a:xfrm>
            <a:off x="7668964" y="7754039"/>
            <a:ext cx="3941369" cy="422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7721268" y="7019552"/>
            <a:ext cx="3889065" cy="646331"/>
          </a:xfrm>
          <a:prstGeom prst="rect">
            <a:avLst/>
          </a:prstGeom>
          <a:noFill/>
        </p:spPr>
        <p:txBody>
          <a:bodyPr wrap="square" rtlCol="0">
            <a:spAutoFit/>
          </a:bodyPr>
          <a:lstStyle/>
          <a:p>
            <a:pPr algn="ctr"/>
            <a:r>
              <a:rPr lang="en-US" sz="3600" b="1" dirty="0"/>
              <a:t>Data integration</a:t>
            </a:r>
          </a:p>
        </p:txBody>
      </p:sp>
      <p:grpSp>
        <p:nvGrpSpPr>
          <p:cNvPr id="118" name="Group 117">
            <a:extLst>
              <a:ext uri="{FF2B5EF4-FFF2-40B4-BE49-F238E27FC236}">
                <a16:creationId xmlns:a16="http://schemas.microsoft.com/office/drawing/2014/main" id="{E9E96D41-95FE-4A45-9557-F0324812D941}"/>
              </a:ext>
            </a:extLst>
          </p:cNvPr>
          <p:cNvGrpSpPr/>
          <p:nvPr/>
        </p:nvGrpSpPr>
        <p:grpSpPr>
          <a:xfrm flipH="1">
            <a:off x="764162" y="7623269"/>
            <a:ext cx="4297888" cy="4436768"/>
            <a:chOff x="1777239" y="6592124"/>
            <a:chExt cx="2393145" cy="3154696"/>
          </a:xfrm>
        </p:grpSpPr>
        <p:pic>
          <p:nvPicPr>
            <p:cNvPr id="65" name="Picture 12" descr="https://www.frontiersin.org/files/Articles/378098/fcvm-05-00089-HTML/image_m/fcvm-05-00089-g001.jpg">
              <a:extLst>
                <a:ext uri="{FF2B5EF4-FFF2-40B4-BE49-F238E27FC236}">
                  <a16:creationId xmlns:a16="http://schemas.microsoft.com/office/drawing/2014/main" id="{EBA30949-3192-1242-B228-F47367716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77239" y="8280912"/>
              <a:ext cx="1172930" cy="14659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www.frontiersin.org/files/Articles/378098/fcvm-05-00089-HTML/image_m/fcvm-05-00089-g001.jpg">
              <a:extLst>
                <a:ext uri="{FF2B5EF4-FFF2-40B4-BE49-F238E27FC236}">
                  <a16:creationId xmlns:a16="http://schemas.microsoft.com/office/drawing/2014/main" id="{35A7D5D4-DB9D-9F45-960A-1113B8C72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889265" y="6592124"/>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90ACD09F-B4BC-AA45-9184-2D1935956749}"/>
                </a:ext>
              </a:extLst>
            </p:cNvPr>
            <p:cNvSpPr txBox="1"/>
            <p:nvPr/>
          </p:nvSpPr>
          <p:spPr>
            <a:xfrm>
              <a:off x="2215120" y="8451210"/>
              <a:ext cx="1179215" cy="357170"/>
            </a:xfrm>
            <a:prstGeom prst="rect">
              <a:avLst/>
            </a:prstGeom>
            <a:noFill/>
          </p:spPr>
          <p:txBody>
            <a:bodyPr wrap="none" rtlCol="0">
              <a:spAutoFit/>
            </a:bodyPr>
            <a:lstStyle/>
            <a:p>
              <a:r>
                <a:rPr lang="en-US" sz="2400" dirty="0"/>
                <a:t>intolerance</a:t>
              </a:r>
            </a:p>
          </p:txBody>
        </p:sp>
        <p:pic>
          <p:nvPicPr>
            <p:cNvPr id="66" name="Picture 12" descr="https://www.frontiersin.org/files/Articles/378098/fcvm-05-00089-HTML/image_m/fcvm-05-00089-g001.jpg">
              <a:extLst>
                <a:ext uri="{FF2B5EF4-FFF2-40B4-BE49-F238E27FC236}">
                  <a16:creationId xmlns:a16="http://schemas.microsoft.com/office/drawing/2014/main" id="{0505596E-1DF2-F949-897B-928BB3B519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16" t="-992" r="20347" b="43053"/>
            <a:stretch/>
          </p:blipFill>
          <p:spPr bwMode="auto">
            <a:xfrm>
              <a:off x="1790693" y="6675697"/>
              <a:ext cx="1172930" cy="1465908"/>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B1D65BB-53F8-A643-935E-97FD2A222AC2}"/>
                </a:ext>
              </a:extLst>
            </p:cNvPr>
            <p:cNvSpPr txBox="1"/>
            <p:nvPr/>
          </p:nvSpPr>
          <p:spPr>
            <a:xfrm>
              <a:off x="2297009" y="6770317"/>
              <a:ext cx="1009435" cy="357170"/>
            </a:xfrm>
            <a:prstGeom prst="rect">
              <a:avLst/>
            </a:prstGeom>
            <a:noFill/>
          </p:spPr>
          <p:txBody>
            <a:bodyPr wrap="none" rtlCol="0">
              <a:spAutoFit/>
            </a:bodyPr>
            <a:lstStyle/>
            <a:p>
              <a:r>
                <a:rPr lang="en-US" sz="2400" dirty="0"/>
                <a:t>tolerance</a:t>
              </a:r>
            </a:p>
          </p:txBody>
        </p:sp>
        <p:sp>
          <p:nvSpPr>
            <p:cNvPr id="72" name="TextBox 71">
              <a:extLst>
                <a:ext uri="{FF2B5EF4-FFF2-40B4-BE49-F238E27FC236}">
                  <a16:creationId xmlns:a16="http://schemas.microsoft.com/office/drawing/2014/main" id="{E76E4302-B6F5-334A-9FC2-472A4A2C4D63}"/>
                </a:ext>
              </a:extLst>
            </p:cNvPr>
            <p:cNvSpPr txBox="1"/>
            <p:nvPr/>
          </p:nvSpPr>
          <p:spPr>
            <a:xfrm rot="16200000">
              <a:off x="3760979" y="8866443"/>
              <a:ext cx="240843" cy="273166"/>
            </a:xfrm>
            <a:prstGeom prst="rect">
              <a:avLst/>
            </a:prstGeom>
            <a:noFill/>
          </p:spPr>
          <p:txBody>
            <a:bodyPr wrap="none" rtlCol="0">
              <a:spAutoFit/>
            </a:bodyPr>
            <a:lstStyle/>
            <a:p>
              <a:r>
                <a:rPr lang="en-US" b="1" dirty="0">
                  <a:solidFill>
                    <a:schemeClr val="bg1"/>
                  </a:solidFill>
                </a:rPr>
                <a:t>X</a:t>
              </a:r>
            </a:p>
          </p:txBody>
        </p:sp>
        <p:grpSp>
          <p:nvGrpSpPr>
            <p:cNvPr id="73" name="Group 72">
              <a:extLst>
                <a:ext uri="{FF2B5EF4-FFF2-40B4-BE49-F238E27FC236}">
                  <a16:creationId xmlns:a16="http://schemas.microsoft.com/office/drawing/2014/main" id="{208DD93B-AB97-244B-80F6-ACA2D61B006E}"/>
                </a:ext>
              </a:extLst>
            </p:cNvPr>
            <p:cNvGrpSpPr/>
            <p:nvPr/>
          </p:nvGrpSpPr>
          <p:grpSpPr>
            <a:xfrm>
              <a:off x="3079848" y="7179859"/>
              <a:ext cx="911963" cy="553941"/>
              <a:chOff x="10887741" y="1816350"/>
              <a:chExt cx="1284993" cy="758021"/>
            </a:xfrm>
          </p:grpSpPr>
          <p:grpSp>
            <p:nvGrpSpPr>
              <p:cNvPr id="61" name="Group 60">
                <a:extLst>
                  <a:ext uri="{FF2B5EF4-FFF2-40B4-BE49-F238E27FC236}">
                    <a16:creationId xmlns:a16="http://schemas.microsoft.com/office/drawing/2014/main" id="{C8CB950B-CCD1-E043-85D6-F66EF47E24B3}"/>
                  </a:ext>
                </a:extLst>
              </p:cNvPr>
              <p:cNvGrpSpPr/>
              <p:nvPr/>
            </p:nvGrpSpPr>
            <p:grpSpPr>
              <a:xfrm>
                <a:off x="10887741" y="1831903"/>
                <a:ext cx="1284993" cy="742468"/>
                <a:chOff x="6692074" y="-1362354"/>
                <a:chExt cx="1284993" cy="742468"/>
              </a:xfrm>
            </p:grpSpPr>
            <p:sp>
              <p:nvSpPr>
                <p:cNvPr id="50" name="Oval 49">
                  <a:extLst>
                    <a:ext uri="{FF2B5EF4-FFF2-40B4-BE49-F238E27FC236}">
                      <a16:creationId xmlns:a16="http://schemas.microsoft.com/office/drawing/2014/main" id="{5C26DDD2-B61D-614F-8790-E0158408B316}"/>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1" name="Triangle 50">
                  <a:extLst>
                    <a:ext uri="{FF2B5EF4-FFF2-40B4-BE49-F238E27FC236}">
                      <a16:creationId xmlns:a16="http://schemas.microsoft.com/office/drawing/2014/main" id="{27109FFE-CD29-8241-8054-67EC594F47D7}"/>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0" name="Triangle 69">
                  <a:extLst>
                    <a:ext uri="{FF2B5EF4-FFF2-40B4-BE49-F238E27FC236}">
                      <a16:creationId xmlns:a16="http://schemas.microsoft.com/office/drawing/2014/main" id="{641ACC72-05B9-584D-BD80-A30CD2CCD988}"/>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1" name="Oval 70">
                  <a:extLst>
                    <a:ext uri="{FF2B5EF4-FFF2-40B4-BE49-F238E27FC236}">
                      <a16:creationId xmlns:a16="http://schemas.microsoft.com/office/drawing/2014/main" id="{644E3E7A-4A93-7B4A-8477-69082D03018E}"/>
                    </a:ext>
                  </a:extLst>
                </p:cNvPr>
                <p:cNvSpPr/>
                <p:nvPr/>
              </p:nvSpPr>
              <p:spPr>
                <a:xfrm>
                  <a:off x="7617330" y="-114270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4" name="Arc 53">
                  <a:extLst>
                    <a:ext uri="{FF2B5EF4-FFF2-40B4-BE49-F238E27FC236}">
                      <a16:creationId xmlns:a16="http://schemas.microsoft.com/office/drawing/2014/main" id="{8853B57F-A655-5B49-8083-0D9152068B7F}"/>
                    </a:ext>
                  </a:extLst>
                </p:cNvPr>
                <p:cNvSpPr/>
                <p:nvPr/>
              </p:nvSpPr>
              <p:spPr>
                <a:xfrm rot="9153461">
                  <a:off x="7455642" y="-1362354"/>
                  <a:ext cx="521425" cy="494003"/>
                </a:xfrm>
                <a:prstGeom prst="arc">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92" name="Triangle 91">
                <a:extLst>
                  <a:ext uri="{FF2B5EF4-FFF2-40B4-BE49-F238E27FC236}">
                    <a16:creationId xmlns:a16="http://schemas.microsoft.com/office/drawing/2014/main" id="{0AD39C9F-D6BD-A744-8AFD-BF7E9A8DCF72}"/>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19" name="TextBox 118">
              <a:extLst>
                <a:ext uri="{FF2B5EF4-FFF2-40B4-BE49-F238E27FC236}">
                  <a16:creationId xmlns:a16="http://schemas.microsoft.com/office/drawing/2014/main" id="{F1ABDD44-09A3-8445-A5C0-8B0C575CC0F6}"/>
                </a:ext>
              </a:extLst>
            </p:cNvPr>
            <p:cNvSpPr txBox="1"/>
            <p:nvPr/>
          </p:nvSpPr>
          <p:spPr>
            <a:xfrm rot="16200000">
              <a:off x="3913379" y="9018843"/>
              <a:ext cx="240843" cy="273166"/>
            </a:xfrm>
            <a:prstGeom prst="rect">
              <a:avLst/>
            </a:prstGeom>
            <a:noFill/>
          </p:spPr>
          <p:txBody>
            <a:bodyPr wrap="none" rtlCol="0">
              <a:spAutoFit/>
            </a:bodyPr>
            <a:lstStyle/>
            <a:p>
              <a:r>
                <a:rPr lang="en-US" b="1" dirty="0">
                  <a:solidFill>
                    <a:schemeClr val="bg1"/>
                  </a:solidFill>
                </a:rPr>
                <a:t>X</a:t>
              </a:r>
            </a:p>
          </p:txBody>
        </p:sp>
        <p:grpSp>
          <p:nvGrpSpPr>
            <p:cNvPr id="137" name="Group 136">
              <a:extLst>
                <a:ext uri="{FF2B5EF4-FFF2-40B4-BE49-F238E27FC236}">
                  <a16:creationId xmlns:a16="http://schemas.microsoft.com/office/drawing/2014/main" id="{A5A228AA-7786-AC42-8DBF-2903D303B181}"/>
                </a:ext>
              </a:extLst>
            </p:cNvPr>
            <p:cNvGrpSpPr/>
            <p:nvPr/>
          </p:nvGrpSpPr>
          <p:grpSpPr>
            <a:xfrm>
              <a:off x="3015509" y="8864727"/>
              <a:ext cx="967076" cy="645994"/>
              <a:chOff x="11974476" y="2984420"/>
              <a:chExt cx="967076" cy="645994"/>
            </a:xfrm>
          </p:grpSpPr>
          <p:grpSp>
            <p:nvGrpSpPr>
              <p:cNvPr id="138" name="Group 137">
                <a:extLst>
                  <a:ext uri="{FF2B5EF4-FFF2-40B4-BE49-F238E27FC236}">
                    <a16:creationId xmlns:a16="http://schemas.microsoft.com/office/drawing/2014/main" id="{6F906761-8FFD-434D-AD73-9C0F12145418}"/>
                  </a:ext>
                </a:extLst>
              </p:cNvPr>
              <p:cNvGrpSpPr/>
              <p:nvPr/>
            </p:nvGrpSpPr>
            <p:grpSpPr>
              <a:xfrm>
                <a:off x="11974476" y="2984420"/>
                <a:ext cx="967076" cy="645994"/>
                <a:chOff x="10887741" y="1816350"/>
                <a:chExt cx="1362649" cy="883985"/>
              </a:xfrm>
            </p:grpSpPr>
            <p:grpSp>
              <p:nvGrpSpPr>
                <p:cNvPr id="140" name="Group 139">
                  <a:extLst>
                    <a:ext uri="{FF2B5EF4-FFF2-40B4-BE49-F238E27FC236}">
                      <a16:creationId xmlns:a16="http://schemas.microsoft.com/office/drawing/2014/main" id="{78C08B2F-BFF5-D348-A7BE-1A843C42C40F}"/>
                    </a:ext>
                  </a:extLst>
                </p:cNvPr>
                <p:cNvGrpSpPr/>
                <p:nvPr/>
              </p:nvGrpSpPr>
              <p:grpSpPr>
                <a:xfrm>
                  <a:off x="10887741" y="1937745"/>
                  <a:ext cx="1362649" cy="762590"/>
                  <a:chOff x="6692074" y="-1256512"/>
                  <a:chExt cx="1362649" cy="762590"/>
                </a:xfrm>
              </p:grpSpPr>
              <p:sp>
                <p:nvSpPr>
                  <p:cNvPr id="142" name="Oval 141">
                    <a:extLst>
                      <a:ext uri="{FF2B5EF4-FFF2-40B4-BE49-F238E27FC236}">
                        <a16:creationId xmlns:a16="http://schemas.microsoft.com/office/drawing/2014/main" id="{0D529F8E-1905-AE48-8171-6DDA56C6856B}"/>
                      </a:ext>
                    </a:extLst>
                  </p:cNvPr>
                  <p:cNvSpPr/>
                  <p:nvPr/>
                </p:nvSpPr>
                <p:spPr>
                  <a:xfrm>
                    <a:off x="6833287" y="-1256512"/>
                    <a:ext cx="1013254" cy="5221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3" name="Triangle 142">
                    <a:extLst>
                      <a:ext uri="{FF2B5EF4-FFF2-40B4-BE49-F238E27FC236}">
                        <a16:creationId xmlns:a16="http://schemas.microsoft.com/office/drawing/2014/main" id="{47CE7D59-241D-0A45-9119-39EE512E75C8}"/>
                      </a:ext>
                    </a:extLst>
                  </p:cNvPr>
                  <p:cNvSpPr/>
                  <p:nvPr/>
                </p:nvSpPr>
                <p:spPr>
                  <a:xfrm rot="5400000">
                    <a:off x="6628731" y="-117955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4" name="Triangle 143">
                    <a:extLst>
                      <a:ext uri="{FF2B5EF4-FFF2-40B4-BE49-F238E27FC236}">
                        <a16:creationId xmlns:a16="http://schemas.microsoft.com/office/drawing/2014/main" id="{E143FC69-D1C8-2A4C-8353-C37A0C4B699B}"/>
                      </a:ext>
                    </a:extLst>
                  </p:cNvPr>
                  <p:cNvSpPr/>
                  <p:nvPr/>
                </p:nvSpPr>
                <p:spPr>
                  <a:xfrm rot="5086734">
                    <a:off x="7078863" y="-1078644"/>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5" name="Arc 144">
                    <a:extLst>
                      <a:ext uri="{FF2B5EF4-FFF2-40B4-BE49-F238E27FC236}">
                        <a16:creationId xmlns:a16="http://schemas.microsoft.com/office/drawing/2014/main" id="{75A2AD31-087C-5740-9D40-EA95CFAC89F8}"/>
                      </a:ext>
                    </a:extLst>
                  </p:cNvPr>
                  <p:cNvSpPr/>
                  <p:nvPr/>
                </p:nvSpPr>
                <p:spPr>
                  <a:xfrm rot="17491405">
                    <a:off x="7547193" y="-1001452"/>
                    <a:ext cx="506391" cy="508669"/>
                  </a:xfrm>
                  <a:prstGeom prst="arc">
                    <a:avLst>
                      <a:gd name="adj1" fmla="val 16423712"/>
                      <a:gd name="adj2" fmla="val 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41" name="Triangle 140">
                  <a:extLst>
                    <a:ext uri="{FF2B5EF4-FFF2-40B4-BE49-F238E27FC236}">
                      <a16:creationId xmlns:a16="http://schemas.microsoft.com/office/drawing/2014/main" id="{8936F3D8-3ABC-BB43-8123-147FFC59F14F}"/>
                    </a:ext>
                  </a:extLst>
                </p:cNvPr>
                <p:cNvSpPr/>
                <p:nvPr/>
              </p:nvSpPr>
              <p:spPr>
                <a:xfrm rot="5086734">
                  <a:off x="11239372" y="1879693"/>
                  <a:ext cx="522101" cy="3954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sp>
            <p:nvSpPr>
              <p:cNvPr id="139" name="TextBox 138">
                <a:extLst>
                  <a:ext uri="{FF2B5EF4-FFF2-40B4-BE49-F238E27FC236}">
                    <a16:creationId xmlns:a16="http://schemas.microsoft.com/office/drawing/2014/main" id="{0509756C-8B29-734C-AFC7-DCC4E9660C6A}"/>
                  </a:ext>
                </a:extLst>
              </p:cNvPr>
              <p:cNvSpPr txBox="1"/>
              <p:nvPr/>
            </p:nvSpPr>
            <p:spPr>
              <a:xfrm rot="16200000">
                <a:off x="12502573" y="3063932"/>
                <a:ext cx="230921" cy="250402"/>
              </a:xfrm>
              <a:prstGeom prst="rect">
                <a:avLst/>
              </a:prstGeom>
              <a:noFill/>
            </p:spPr>
            <p:txBody>
              <a:bodyPr wrap="none" rtlCol="0">
                <a:spAutoFit/>
              </a:bodyPr>
              <a:lstStyle/>
              <a:p>
                <a:r>
                  <a:rPr lang="en-US" sz="1600" b="1" dirty="0">
                    <a:solidFill>
                      <a:schemeClr val="bg1"/>
                    </a:solidFill>
                  </a:rPr>
                  <a:t>X</a:t>
                </a:r>
              </a:p>
            </p:txBody>
          </p:sp>
        </p:grpSp>
      </p:grpSp>
      <p:sp>
        <p:nvSpPr>
          <p:cNvPr id="85" name="TextBox 84">
            <a:extLst>
              <a:ext uri="{FF2B5EF4-FFF2-40B4-BE49-F238E27FC236}">
                <a16:creationId xmlns:a16="http://schemas.microsoft.com/office/drawing/2014/main" id="{F9211FEA-90A3-5F4E-9D12-282FAA164838}"/>
              </a:ext>
            </a:extLst>
          </p:cNvPr>
          <p:cNvSpPr txBox="1"/>
          <p:nvPr/>
        </p:nvSpPr>
        <p:spPr>
          <a:xfrm>
            <a:off x="263304" y="12765476"/>
            <a:ext cx="1199009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Molecular surveys are done on marine animals exposed to different environmental change scenarios. Data can be integrated within species and across species to identify molecular signatures related to environmental change tolerance (i.e. neutral or positive outcome) or intolerance (i.e. negative outcome). Adapted from </a:t>
            </a:r>
            <a:r>
              <a:rPr lang="en-US" sz="2000" dirty="0" err="1">
                <a:latin typeface="Arial" panose="020B0604020202020204" pitchFamily="34" charset="0"/>
                <a:cs typeface="Arial" panose="020B0604020202020204" pitchFamily="34" charset="0"/>
              </a:rPr>
              <a:t>Vilne</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Schunkert</a:t>
            </a:r>
            <a:r>
              <a:rPr lang="en-US" sz="2000" dirty="0">
                <a:latin typeface="Arial" panose="020B0604020202020204" pitchFamily="34" charset="0"/>
                <a:cs typeface="Arial" panose="020B0604020202020204" pitchFamily="34" charset="0"/>
              </a:rPr>
              <a:t> (2018) </a:t>
            </a:r>
            <a:r>
              <a:rPr lang="en-US" sz="2000" i="1" dirty="0">
                <a:latin typeface="Arial" panose="020B0604020202020204" pitchFamily="34" charset="0"/>
                <a:cs typeface="Arial" panose="020B0604020202020204" pitchFamily="34" charset="0"/>
              </a:rPr>
              <a:t>Front. Cardiovasc. </a:t>
            </a:r>
            <a:r>
              <a:rPr lang="en-US" sz="2000" dirty="0">
                <a:latin typeface="Arial" panose="020B0604020202020204" pitchFamily="34" charset="0"/>
                <a:cs typeface="Arial" panose="020B0604020202020204" pitchFamily="34" charset="0"/>
              </a:rPr>
              <a:t>https://</a:t>
            </a:r>
            <a:r>
              <a:rPr lang="en-US" sz="2000" dirty="0" err="1">
                <a:latin typeface="Arial" panose="020B0604020202020204" pitchFamily="34" charset="0"/>
                <a:cs typeface="Arial" panose="020B0604020202020204" pitchFamily="34" charset="0"/>
              </a:rPr>
              <a:t>doi.org</a:t>
            </a:r>
            <a:r>
              <a:rPr lang="en-US" sz="2000" dirty="0">
                <a:latin typeface="Arial" panose="020B0604020202020204" pitchFamily="34" charset="0"/>
                <a:cs typeface="Arial" panose="020B0604020202020204" pitchFamily="34" charset="0"/>
              </a:rPr>
              <a:t>/10.3389/fcvm.2018.00089. </a:t>
            </a:r>
          </a:p>
        </p:txBody>
      </p:sp>
      <p:sp>
        <p:nvSpPr>
          <p:cNvPr id="162" name="Right Arrow 161">
            <a:extLst>
              <a:ext uri="{FF2B5EF4-FFF2-40B4-BE49-F238E27FC236}">
                <a16:creationId xmlns:a16="http://schemas.microsoft.com/office/drawing/2014/main" id="{79920892-AE7B-8A41-A9CA-7E26CB18AFA1}"/>
              </a:ext>
            </a:extLst>
          </p:cNvPr>
          <p:cNvSpPr/>
          <p:nvPr/>
        </p:nvSpPr>
        <p:spPr>
          <a:xfrm rot="10800000">
            <a:off x="5842840" y="9104092"/>
            <a:ext cx="1197185" cy="812194"/>
          </a:xfrm>
          <a:prstGeom prst="rightArrow">
            <a:avLst>
              <a:gd name="adj1" fmla="val 40618"/>
              <a:gd name="adj2" fmla="val 640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D41901C9-0D71-904F-96CF-A3305139553C}"/>
              </a:ext>
            </a:extLst>
          </p:cNvPr>
          <p:cNvSpPr txBox="1"/>
          <p:nvPr/>
        </p:nvSpPr>
        <p:spPr>
          <a:xfrm>
            <a:off x="1040643" y="7019552"/>
            <a:ext cx="3889065" cy="646331"/>
          </a:xfrm>
          <a:prstGeom prst="rect">
            <a:avLst/>
          </a:prstGeom>
          <a:noFill/>
        </p:spPr>
        <p:txBody>
          <a:bodyPr wrap="square" rtlCol="0">
            <a:spAutoFit/>
          </a:bodyPr>
          <a:lstStyle/>
          <a:p>
            <a:pPr algn="ctr"/>
            <a:r>
              <a:rPr lang="en-US" sz="3600" b="1" dirty="0"/>
              <a:t>Signatures</a:t>
            </a:r>
          </a:p>
        </p:txBody>
      </p:sp>
      <p:sp>
        <p:nvSpPr>
          <p:cNvPr id="165" name="TextBox 164">
            <a:extLst>
              <a:ext uri="{FF2B5EF4-FFF2-40B4-BE49-F238E27FC236}">
                <a16:creationId xmlns:a16="http://schemas.microsoft.com/office/drawing/2014/main" id="{09454AAC-4608-C44B-8E40-5A23035BBF00}"/>
              </a:ext>
            </a:extLst>
          </p:cNvPr>
          <p:cNvSpPr txBox="1"/>
          <p:nvPr/>
        </p:nvSpPr>
        <p:spPr>
          <a:xfrm>
            <a:off x="157492" y="295858"/>
            <a:ext cx="6174239" cy="663221"/>
          </a:xfrm>
          <a:prstGeom prst="rect">
            <a:avLst/>
          </a:prstGeom>
          <a:noFill/>
        </p:spPr>
        <p:txBody>
          <a:bodyPr wrap="square" rtlCol="0">
            <a:spAutoFit/>
          </a:bodyPr>
          <a:lstStyle/>
          <a:p>
            <a:pPr algn="ctr"/>
            <a:r>
              <a:rPr lang="en-US" sz="3600" b="1" dirty="0"/>
              <a:t>Environmental change</a:t>
            </a:r>
          </a:p>
        </p:txBody>
      </p:sp>
      <p:sp>
        <p:nvSpPr>
          <p:cNvPr id="166" name="Circular Arrow 165">
            <a:extLst>
              <a:ext uri="{FF2B5EF4-FFF2-40B4-BE49-F238E27FC236}">
                <a16:creationId xmlns:a16="http://schemas.microsoft.com/office/drawing/2014/main" id="{2D1489EA-7EAD-E34F-850D-FC3691FCE77A}"/>
              </a:ext>
            </a:extLst>
          </p:cNvPr>
          <p:cNvSpPr/>
          <p:nvPr/>
        </p:nvSpPr>
        <p:spPr>
          <a:xfrm rot="20597759">
            <a:off x="5047142" y="4713359"/>
            <a:ext cx="2636730" cy="3173462"/>
          </a:xfrm>
          <a:prstGeom prst="circularArrow">
            <a:avLst>
              <a:gd name="adj1" fmla="val 6975"/>
              <a:gd name="adj2" fmla="val 1142319"/>
              <a:gd name="adj3" fmla="val 18317133"/>
              <a:gd name="adj4" fmla="val 13585817"/>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4" name="Circular Arrow 63">
            <a:extLst>
              <a:ext uri="{FF2B5EF4-FFF2-40B4-BE49-F238E27FC236}">
                <a16:creationId xmlns:a16="http://schemas.microsoft.com/office/drawing/2014/main" id="{2D5D171C-85D4-B041-8819-22FA02D258E8}"/>
              </a:ext>
            </a:extLst>
          </p:cNvPr>
          <p:cNvSpPr/>
          <p:nvPr/>
        </p:nvSpPr>
        <p:spPr>
          <a:xfrm rot="2641206">
            <a:off x="5417136" y="5539513"/>
            <a:ext cx="2636730" cy="3173462"/>
          </a:xfrm>
          <a:prstGeom prst="circularArrow">
            <a:avLst>
              <a:gd name="adj1" fmla="val 6975"/>
              <a:gd name="adj2" fmla="val 1142319"/>
              <a:gd name="adj3" fmla="val 18317133"/>
              <a:gd name="adj4" fmla="val 15705695"/>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8" name="Circular Arrow 67">
            <a:extLst>
              <a:ext uri="{FF2B5EF4-FFF2-40B4-BE49-F238E27FC236}">
                <a16:creationId xmlns:a16="http://schemas.microsoft.com/office/drawing/2014/main" id="{0B93EEAB-778A-384F-993F-0A5C035581B0}"/>
              </a:ext>
            </a:extLst>
          </p:cNvPr>
          <p:cNvSpPr/>
          <p:nvPr/>
        </p:nvSpPr>
        <p:spPr>
          <a:xfrm rot="10800000">
            <a:off x="4789784" y="5645371"/>
            <a:ext cx="3303296" cy="3173462"/>
          </a:xfrm>
          <a:prstGeom prst="circularArrow">
            <a:avLst>
              <a:gd name="adj1" fmla="val 6975"/>
              <a:gd name="adj2" fmla="val 1142319"/>
              <a:gd name="adj3" fmla="val 18317133"/>
              <a:gd name="adj4" fmla="val 11674026"/>
              <a:gd name="adj5" fmla="val 12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6752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le:Factory-fontawesomish.svg - Wikimedia Commons">
            <a:extLst>
              <a:ext uri="{FF2B5EF4-FFF2-40B4-BE49-F238E27FC236}">
                <a16:creationId xmlns:a16="http://schemas.microsoft.com/office/drawing/2014/main" id="{61C4D2D2-8A6E-9C47-A173-951987347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377" y="4810651"/>
            <a:ext cx="959636" cy="118766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93576AF-556B-7D43-9F8B-D42719E91B2B}"/>
              </a:ext>
            </a:extLst>
          </p:cNvPr>
          <p:cNvGrpSpPr/>
          <p:nvPr/>
        </p:nvGrpSpPr>
        <p:grpSpPr>
          <a:xfrm>
            <a:off x="4800393" y="4091357"/>
            <a:ext cx="3309344" cy="3176278"/>
            <a:chOff x="5139630" y="1527039"/>
            <a:chExt cx="3309344" cy="3176278"/>
          </a:xfrm>
        </p:grpSpPr>
        <p:pic>
          <p:nvPicPr>
            <p:cNvPr id="1036" name="Picture 12" descr="https://www.frontiersin.org/files/Articles/378098/fcvm-05-00089-HTML/image_m/fcvm-05-00089-g001.jpg">
              <a:extLst>
                <a:ext uri="{FF2B5EF4-FFF2-40B4-BE49-F238E27FC236}">
                  <a16:creationId xmlns:a16="http://schemas.microsoft.com/office/drawing/2014/main" id="{7A42D695-2C63-F843-9C31-7B0F5594AC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3" r="63147" b="20952"/>
            <a:stretch/>
          </p:blipFill>
          <p:spPr bwMode="auto">
            <a:xfrm>
              <a:off x="5243618" y="1527039"/>
              <a:ext cx="3205356" cy="31762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56A1C0F-3390-E741-BC2D-DCF6D88D3B39}"/>
                </a:ext>
              </a:extLst>
            </p:cNvPr>
            <p:cNvSpPr/>
            <p:nvPr/>
          </p:nvSpPr>
          <p:spPr>
            <a:xfrm>
              <a:off x="5209510" y="3166406"/>
              <a:ext cx="1061656"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E8ED7D47-CD5E-4049-8FDA-517B3BCB3274}"/>
                </a:ext>
              </a:extLst>
            </p:cNvPr>
            <p:cNvSpPr/>
            <p:nvPr/>
          </p:nvSpPr>
          <p:spPr>
            <a:xfrm>
              <a:off x="5314720" y="2161153"/>
              <a:ext cx="1061656" cy="78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riangle 31">
              <a:extLst>
                <a:ext uri="{FF2B5EF4-FFF2-40B4-BE49-F238E27FC236}">
                  <a16:creationId xmlns:a16="http://schemas.microsoft.com/office/drawing/2014/main" id="{BA448630-0EB6-824E-BF7B-3ED9F7761AF3}"/>
                </a:ext>
              </a:extLst>
            </p:cNvPr>
            <p:cNvSpPr/>
            <p:nvPr/>
          </p:nvSpPr>
          <p:spPr>
            <a:xfrm rot="10800000">
              <a:off x="5139630" y="3142562"/>
              <a:ext cx="1408404" cy="8039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Circular Arrow 6">
            <a:extLst>
              <a:ext uri="{FF2B5EF4-FFF2-40B4-BE49-F238E27FC236}">
                <a16:creationId xmlns:a16="http://schemas.microsoft.com/office/drawing/2014/main" id="{4006D5FA-EF80-0447-ACF7-AE74C0F2E981}"/>
              </a:ext>
            </a:extLst>
          </p:cNvPr>
          <p:cNvSpPr/>
          <p:nvPr/>
        </p:nvSpPr>
        <p:spPr>
          <a:xfrm>
            <a:off x="3650000" y="9418017"/>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Sun 8">
            <a:extLst>
              <a:ext uri="{FF2B5EF4-FFF2-40B4-BE49-F238E27FC236}">
                <a16:creationId xmlns:a16="http://schemas.microsoft.com/office/drawing/2014/main" id="{6F281F03-1B1B-F44D-9D32-F6134B5DDFED}"/>
              </a:ext>
            </a:extLst>
          </p:cNvPr>
          <p:cNvSpPr/>
          <p:nvPr/>
        </p:nvSpPr>
        <p:spPr>
          <a:xfrm>
            <a:off x="104632" y="3683893"/>
            <a:ext cx="1385270" cy="135181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E5C98F5D-9AAD-4746-8203-3F789CD5CA9D}"/>
              </a:ext>
            </a:extLst>
          </p:cNvPr>
          <p:cNvGrpSpPr/>
          <p:nvPr/>
        </p:nvGrpSpPr>
        <p:grpSpPr>
          <a:xfrm>
            <a:off x="255621" y="6078387"/>
            <a:ext cx="2573393" cy="1187668"/>
            <a:chOff x="977037" y="4720539"/>
            <a:chExt cx="2734341" cy="768656"/>
          </a:xfrm>
        </p:grpSpPr>
        <p:sp>
          <p:nvSpPr>
            <p:cNvPr id="17" name="Document 16">
              <a:extLst>
                <a:ext uri="{FF2B5EF4-FFF2-40B4-BE49-F238E27FC236}">
                  <a16:creationId xmlns:a16="http://schemas.microsoft.com/office/drawing/2014/main" id="{27864C55-4E62-4045-980D-65D2E6B9D249}"/>
                </a:ext>
              </a:extLst>
            </p:cNvPr>
            <p:cNvSpPr/>
            <p:nvPr/>
          </p:nvSpPr>
          <p:spPr>
            <a:xfrm rot="10800000">
              <a:off x="977037" y="4722886"/>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ocument 18">
              <a:extLst>
                <a:ext uri="{FF2B5EF4-FFF2-40B4-BE49-F238E27FC236}">
                  <a16:creationId xmlns:a16="http://schemas.microsoft.com/office/drawing/2014/main" id="{D8EA2550-8072-4D4B-8F8B-3EAC01C22C60}"/>
                </a:ext>
              </a:extLst>
            </p:cNvPr>
            <p:cNvSpPr/>
            <p:nvPr/>
          </p:nvSpPr>
          <p:spPr>
            <a:xfrm rot="10800000" flipH="1">
              <a:off x="1359507" y="4720539"/>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Document 19">
              <a:extLst>
                <a:ext uri="{FF2B5EF4-FFF2-40B4-BE49-F238E27FC236}">
                  <a16:creationId xmlns:a16="http://schemas.microsoft.com/office/drawing/2014/main" id="{14B1472F-C550-CD45-A339-366D777EFD2E}"/>
                </a:ext>
              </a:extLst>
            </p:cNvPr>
            <p:cNvSpPr/>
            <p:nvPr/>
          </p:nvSpPr>
          <p:spPr>
            <a:xfrm rot="10800000">
              <a:off x="1826231" y="4724210"/>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Document 20">
              <a:extLst>
                <a:ext uri="{FF2B5EF4-FFF2-40B4-BE49-F238E27FC236}">
                  <a16:creationId xmlns:a16="http://schemas.microsoft.com/office/drawing/2014/main" id="{54D8BCC5-0C31-EA45-9E2C-23EAE0CF9B58}"/>
                </a:ext>
              </a:extLst>
            </p:cNvPr>
            <p:cNvSpPr/>
            <p:nvPr/>
          </p:nvSpPr>
          <p:spPr>
            <a:xfrm rot="10800000" flipH="1">
              <a:off x="2208701" y="472186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Document 21">
              <a:extLst>
                <a:ext uri="{FF2B5EF4-FFF2-40B4-BE49-F238E27FC236}">
                  <a16:creationId xmlns:a16="http://schemas.microsoft.com/office/drawing/2014/main" id="{E9D81D1C-822E-7443-AE3C-F1F688DB5C67}"/>
                </a:ext>
              </a:extLst>
            </p:cNvPr>
            <p:cNvSpPr/>
            <p:nvPr/>
          </p:nvSpPr>
          <p:spPr>
            <a:xfrm rot="10800000">
              <a:off x="2714993" y="4721863"/>
              <a:ext cx="685800"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Document 22">
              <a:extLst>
                <a:ext uri="{FF2B5EF4-FFF2-40B4-BE49-F238E27FC236}">
                  <a16:creationId xmlns:a16="http://schemas.microsoft.com/office/drawing/2014/main" id="{7E01BF3A-6581-224B-BB2B-48C4B46AC8D2}"/>
                </a:ext>
              </a:extLst>
            </p:cNvPr>
            <p:cNvSpPr/>
            <p:nvPr/>
          </p:nvSpPr>
          <p:spPr>
            <a:xfrm rot="10800000" flipH="1">
              <a:off x="3115332" y="4720743"/>
              <a:ext cx="596046" cy="764985"/>
            </a:xfrm>
            <a:prstGeom prst="flowChartDocumen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8" name="Picture 4" descr="Heat Symbol Clip Art at Clker.com - vector clip art online ...">
            <a:extLst>
              <a:ext uri="{FF2B5EF4-FFF2-40B4-BE49-F238E27FC236}">
                <a16:creationId xmlns:a16="http://schemas.microsoft.com/office/drawing/2014/main" id="{4CF2E97E-FAD2-EE4E-9ED6-0403A7A7D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1611" y="5030012"/>
            <a:ext cx="628319" cy="92091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0FFAC5D-D336-5149-8284-03CB3BC8818C}"/>
              </a:ext>
            </a:extLst>
          </p:cNvPr>
          <p:cNvGrpSpPr/>
          <p:nvPr/>
        </p:nvGrpSpPr>
        <p:grpSpPr>
          <a:xfrm rot="685158" flipH="1">
            <a:off x="613229" y="3816738"/>
            <a:ext cx="2280624" cy="1291948"/>
            <a:chOff x="1573084" y="4229046"/>
            <a:chExt cx="596047" cy="600044"/>
          </a:xfrm>
        </p:grpSpPr>
        <p:sp>
          <p:nvSpPr>
            <p:cNvPr id="24" name="TextBox 23">
              <a:extLst>
                <a:ext uri="{FF2B5EF4-FFF2-40B4-BE49-F238E27FC236}">
                  <a16:creationId xmlns:a16="http://schemas.microsoft.com/office/drawing/2014/main" id="{FEA6FE9E-1450-6640-A3CF-C543D687FBB6}"/>
                </a:ext>
              </a:extLst>
            </p:cNvPr>
            <p:cNvSpPr txBox="1"/>
            <p:nvPr/>
          </p:nvSpPr>
          <p:spPr>
            <a:xfrm rot="4084908">
              <a:off x="1859513" y="4553734"/>
              <a:ext cx="365705" cy="185008"/>
            </a:xfrm>
            <a:prstGeom prst="rect">
              <a:avLst/>
            </a:prstGeom>
            <a:noFill/>
          </p:spPr>
          <p:txBody>
            <a:bodyPr wrap="square" rtlCol="0">
              <a:spAutoFit/>
            </a:bodyPr>
            <a:lstStyle/>
            <a:p>
              <a:r>
                <a:rPr lang="en-US" sz="2000" b="1" dirty="0">
                  <a:solidFill>
                    <a:schemeClr val="accent1">
                      <a:lumMod val="60000"/>
                      <a:lumOff val="40000"/>
                    </a:schemeClr>
                  </a:solidFill>
                </a:rPr>
                <a:t>- - - - </a:t>
              </a:r>
            </a:p>
            <a:p>
              <a:r>
                <a:rPr lang="en-US" sz="2000" b="1" dirty="0">
                  <a:solidFill>
                    <a:schemeClr val="accent1">
                      <a:lumMod val="60000"/>
                      <a:lumOff val="40000"/>
                    </a:schemeClr>
                  </a:solidFill>
                </a:rPr>
                <a:t> - - - - </a:t>
              </a:r>
            </a:p>
          </p:txBody>
        </p:sp>
        <p:sp>
          <p:nvSpPr>
            <p:cNvPr id="27" name="Cloud 26">
              <a:extLst>
                <a:ext uri="{FF2B5EF4-FFF2-40B4-BE49-F238E27FC236}">
                  <a16:creationId xmlns:a16="http://schemas.microsoft.com/office/drawing/2014/main" id="{B7768E14-CBEB-774A-BB16-4BCAF2CAA5E7}"/>
                </a:ext>
              </a:extLst>
            </p:cNvPr>
            <p:cNvSpPr/>
            <p:nvPr/>
          </p:nvSpPr>
          <p:spPr>
            <a:xfrm>
              <a:off x="1573084" y="4229046"/>
              <a:ext cx="596047" cy="369332"/>
            </a:xfrm>
            <a:prstGeom prst="cloud">
              <a:avLst/>
            </a:prstGeom>
            <a:solidFill>
              <a:schemeClr val="accent5">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TextBox 29">
            <a:extLst>
              <a:ext uri="{FF2B5EF4-FFF2-40B4-BE49-F238E27FC236}">
                <a16:creationId xmlns:a16="http://schemas.microsoft.com/office/drawing/2014/main" id="{8E6D3AFE-1653-4543-8F34-C53D67F26C74}"/>
              </a:ext>
            </a:extLst>
          </p:cNvPr>
          <p:cNvSpPr txBox="1"/>
          <p:nvPr/>
        </p:nvSpPr>
        <p:spPr>
          <a:xfrm>
            <a:off x="212750" y="7267636"/>
            <a:ext cx="2876440" cy="830997"/>
          </a:xfrm>
          <a:prstGeom prst="rect">
            <a:avLst/>
          </a:prstGeom>
          <a:noFill/>
        </p:spPr>
        <p:txBody>
          <a:bodyPr wrap="square" rtlCol="0">
            <a:spAutoFit/>
          </a:bodyPr>
          <a:lstStyle/>
          <a:p>
            <a:pPr algn="ctr"/>
            <a:r>
              <a:rPr lang="en-US" sz="2400" dirty="0"/>
              <a:t>Environmental change</a:t>
            </a:r>
          </a:p>
        </p:txBody>
      </p:sp>
      <p:sp>
        <p:nvSpPr>
          <p:cNvPr id="31" name="Circular Arrow 30">
            <a:extLst>
              <a:ext uri="{FF2B5EF4-FFF2-40B4-BE49-F238E27FC236}">
                <a16:creationId xmlns:a16="http://schemas.microsoft.com/office/drawing/2014/main" id="{3B4C6CB4-F1BE-1C4C-A819-AA0F8DCB05C4}"/>
              </a:ext>
            </a:extLst>
          </p:cNvPr>
          <p:cNvSpPr/>
          <p:nvPr/>
        </p:nvSpPr>
        <p:spPr>
          <a:xfrm>
            <a:off x="9841105" y="9523412"/>
            <a:ext cx="2655277" cy="2444262"/>
          </a:xfrm>
          <a:prstGeom prst="circularArrow">
            <a:avLst>
              <a:gd name="adj1" fmla="val 6975"/>
              <a:gd name="adj2" fmla="val 1142319"/>
              <a:gd name="adj3" fmla="val 18317133"/>
              <a:gd name="adj4" fmla="val 10800000"/>
              <a:gd name="adj5" fmla="val 1264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032" name="Picture 8" descr="Public Domain Clip Art Image | Trout silhouette | ID ...">
            <a:extLst>
              <a:ext uri="{FF2B5EF4-FFF2-40B4-BE49-F238E27FC236}">
                <a16:creationId xmlns:a16="http://schemas.microsoft.com/office/drawing/2014/main" id="{B88EF615-922E-0242-A939-7288F5CD5E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918" b="95902" l="4369" r="98544">
                        <a14:foregroundMark x1="76272" y1="89364" x2="83981" y2="88934"/>
                        <a14:foregroundMark x1="39806" y1="91393" x2="60094" y2="90264"/>
                        <a14:foregroundMark x1="83981" y1="88934" x2="73301" y2="84426"/>
                        <a14:foregroundMark x1="77903" y1="91527" x2="85922" y2="90574"/>
                        <a14:foregroundMark x1="51456" y1="94672" x2="56225" y2="94105"/>
                        <a14:foregroundMark x1="62420" y1="95944" x2="62273" y2="95932"/>
                        <a14:foregroundMark x1="68603" y1="96441" x2="67267" y2="96333"/>
                        <a14:foregroundMark x1="77184" y1="97131" x2="73521" y2="96837"/>
                        <a14:foregroundMark x1="92718" y1="85246" x2="98544" y2="79508"/>
                        <a14:foregroundMark x1="8252" y1="70492" x2="4854" y2="56967"/>
                        <a14:foregroundMark x1="66019" y1="4918" x2="51456" y2="5738"/>
                        <a14:backgroundMark x1="75243" y1="90574" x2="64563" y2="91393"/>
                        <a14:backgroundMark x1="75243" y1="90574" x2="75243" y2="90574"/>
                        <a14:backgroundMark x1="63107" y1="91803" x2="63592" y2="90984"/>
                        <a14:backgroundMark x1="60194" y1="90164" x2="66019" y2="92213"/>
                        <a14:backgroundMark x1="65049" y1="93443" x2="68447" y2="93852"/>
                        <a14:backgroundMark x1="65534" y1="93033" x2="67476" y2="93852"/>
                        <a14:backgroundMark x1="66019" y1="93852" x2="64563" y2="92623"/>
                        <a14:backgroundMark x1="76214" y1="90574" x2="73301" y2="90164"/>
                        <a14:backgroundMark x1="77184" y1="90574" x2="75243" y2="90574"/>
                        <a14:backgroundMark x1="77184" y1="90574" x2="74757" y2="90574"/>
                      </a14:backgroundRemoval>
                    </a14:imgEffect>
                  </a14:imgLayer>
                </a14:imgProps>
              </a:ext>
              <a:ext uri="{28A0092B-C50C-407E-A947-70E740481C1C}">
                <a14:useLocalDpi xmlns:a14="http://schemas.microsoft.com/office/drawing/2010/main" val="0"/>
              </a:ext>
            </a:extLst>
          </a:blip>
          <a:srcRect/>
          <a:stretch>
            <a:fillRect/>
          </a:stretch>
        </p:blipFill>
        <p:spPr bwMode="auto">
          <a:xfrm rot="6184363" flipV="1">
            <a:off x="4050847" y="5467199"/>
            <a:ext cx="820481" cy="1088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626387B-CECD-CD4D-BAD8-EBA812A5E60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3530" b="49803" l="37288" r="40777">
                        <a14:foregroundMark x1="38016" y1="34827" x2="38774" y2="33923"/>
                        <a14:foregroundMark x1="38865" y1="33530" x2="38258" y2="33569"/>
                        <a14:foregroundMark x1="37925" y1="38561" x2="39078" y2="43082"/>
                        <a14:foregroundMark x1="39078" y1="43082" x2="39108" y2="49803"/>
                        <a14:foregroundMark x1="39563" y1="44143" x2="40049" y2="44575"/>
                        <a14:foregroundMark x1="39593" y1="44969" x2="39775" y2="47288"/>
                        <a14:foregroundMark x1="40352" y1="45951" x2="40231" y2="46305"/>
                        <a14:foregroundMark x1="37470" y1="43947" x2="37712" y2="47406"/>
                      </a14:backgroundRemoval>
                    </a14:imgEffect>
                  </a14:imgLayer>
                </a14:imgProps>
              </a:ext>
            </a:extLst>
          </a:blip>
          <a:srcRect l="36841" t="32631" r="58690" b="49388"/>
          <a:stretch/>
        </p:blipFill>
        <p:spPr>
          <a:xfrm>
            <a:off x="3699404" y="6146062"/>
            <a:ext cx="325864" cy="1011277"/>
          </a:xfrm>
          <a:prstGeom prst="rect">
            <a:avLst/>
          </a:prstGeom>
        </p:spPr>
      </p:pic>
      <p:pic>
        <p:nvPicPr>
          <p:cNvPr id="37" name="Picture 36">
            <a:extLst>
              <a:ext uri="{FF2B5EF4-FFF2-40B4-BE49-F238E27FC236}">
                <a16:creationId xmlns:a16="http://schemas.microsoft.com/office/drawing/2014/main" id="{47C49B25-A7EB-0841-A5BD-2BF49292F21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285" b="62893" l="55431" r="60801">
                        <a14:foregroundMark x1="59163" y1="56840" x2="57524" y2="57469"/>
                        <a14:foregroundMark x1="57524" y1="57469" x2="58677" y2="55778"/>
                        <a14:foregroundMark x1="58677" y1="55778" x2="58495" y2="54953"/>
                        <a14:foregroundMark x1="57888" y1="57586" x2="57828" y2="58137"/>
                        <a14:foregroundMark x1="58465" y1="57704" x2="58374" y2="57980"/>
                        <a14:foregroundMark x1="59345" y1="54874" x2="58708" y2="54796"/>
                        <a14:foregroundMark x1="57251" y1="54678" x2="56220" y2="54835"/>
                        <a14:foregroundMark x1="56796" y1="56171" x2="56796" y2="56368"/>
                        <a14:foregroundMark x1="57373" y1="56486" x2="57342" y2="57547"/>
                        <a14:foregroundMark x1="56766" y1="55228" x2="56341" y2="55031"/>
                        <a14:foregroundMark x1="56705" y1="54285" x2="56159" y2="54403"/>
                        <a14:foregroundMark x1="56584" y1="57272" x2="56705" y2="58530"/>
                        <a14:foregroundMark x1="56826" y1="57862" x2="57251" y2="58923"/>
                        <a14:foregroundMark x1="56978" y1="55700" x2="56523" y2="55582"/>
                      </a14:backgroundRemoval>
                    </a14:imgEffect>
                  </a14:imgLayer>
                </a14:imgProps>
              </a:ext>
            </a:extLst>
          </a:blip>
          <a:srcRect l="54787" t="53692" r="40120" b="40533"/>
          <a:stretch/>
        </p:blipFill>
        <p:spPr>
          <a:xfrm>
            <a:off x="4418446" y="6552172"/>
            <a:ext cx="622175" cy="544171"/>
          </a:xfrm>
          <a:prstGeom prst="rect">
            <a:avLst/>
          </a:prstGeom>
        </p:spPr>
      </p:pic>
      <p:pic>
        <p:nvPicPr>
          <p:cNvPr id="38" name="Picture 37">
            <a:extLst>
              <a:ext uri="{FF2B5EF4-FFF2-40B4-BE49-F238E27FC236}">
                <a16:creationId xmlns:a16="http://schemas.microsoft.com/office/drawing/2014/main" id="{ED7B0442-683D-8647-823F-0468222E6DE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8530" b="63443" l="57767" r="59618">
                        <a14:foregroundMark x1="59436" y1="59041" x2="57979" y2="60142"/>
                        <a14:foregroundMark x1="57979" y1="60142" x2="59405" y2="59159"/>
                        <a14:foregroundMark x1="58010" y1="60259" x2="58920" y2="60181"/>
                        <a14:foregroundMark x1="58343" y1="61164" x2="59436" y2="59513"/>
                        <a14:foregroundMark x1="59436" y1="59513" x2="57858" y2="60299"/>
                        <a14:foregroundMark x1="57858" y1="60299" x2="58283" y2="61203"/>
                        <a14:foregroundMark x1="57888" y1="60810" x2="58192" y2="61321"/>
                        <a14:foregroundMark x1="59405" y1="58608" x2="58859" y2="58569"/>
                        <a14:foregroundMark x1="58343" y1="58726" x2="57858" y2="59827"/>
                        <a14:foregroundMark x1="57767" y1="61321" x2="57949" y2="62421"/>
                        <a14:foregroundMark x1="58556" y1="61399" x2="58070" y2="63443"/>
                        <a14:foregroundMark x1="58070" y1="63443" x2="57888" y2="62539"/>
                        <a14:foregroundMark x1="59587" y1="62343" x2="59618" y2="61714"/>
                      </a14:backgroundRemoval>
                    </a14:imgEffect>
                  </a14:imgLayer>
                </a14:imgProps>
              </a:ext>
            </a:extLst>
          </a:blip>
          <a:srcRect l="57651" t="58432" r="40104" b="36016"/>
          <a:stretch/>
        </p:blipFill>
        <p:spPr>
          <a:xfrm rot="16200000">
            <a:off x="4289705" y="6574254"/>
            <a:ext cx="371621" cy="708798"/>
          </a:xfrm>
          <a:prstGeom prst="rect">
            <a:avLst/>
          </a:prstGeom>
        </p:spPr>
      </p:pic>
      <p:cxnSp>
        <p:nvCxnSpPr>
          <p:cNvPr id="41" name="Straight Arrow Connector 40">
            <a:extLst>
              <a:ext uri="{FF2B5EF4-FFF2-40B4-BE49-F238E27FC236}">
                <a16:creationId xmlns:a16="http://schemas.microsoft.com/office/drawing/2014/main" id="{0D95F0A4-2728-1140-A51D-505A30A7C6EE}"/>
              </a:ext>
            </a:extLst>
          </p:cNvPr>
          <p:cNvCxnSpPr>
            <a:cxnSpLocks/>
          </p:cNvCxnSpPr>
          <p:nvPr/>
        </p:nvCxnSpPr>
        <p:spPr>
          <a:xfrm>
            <a:off x="3089193" y="668951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DDE6E1-BC89-474E-A8B7-5AF415F86DD0}"/>
              </a:ext>
            </a:extLst>
          </p:cNvPr>
          <p:cNvSpPr txBox="1"/>
          <p:nvPr/>
        </p:nvSpPr>
        <p:spPr>
          <a:xfrm>
            <a:off x="4099471" y="7260385"/>
            <a:ext cx="2655276" cy="461665"/>
          </a:xfrm>
          <a:prstGeom prst="rect">
            <a:avLst/>
          </a:prstGeom>
          <a:noFill/>
        </p:spPr>
        <p:txBody>
          <a:bodyPr wrap="square" rtlCol="0">
            <a:spAutoFit/>
          </a:bodyPr>
          <a:lstStyle/>
          <a:p>
            <a:pPr algn="ctr"/>
            <a:r>
              <a:rPr lang="en-US" sz="2400" dirty="0"/>
              <a:t>Molecular surveys</a:t>
            </a:r>
          </a:p>
        </p:txBody>
      </p:sp>
      <p:pic>
        <p:nvPicPr>
          <p:cNvPr id="56" name="Picture 12" descr="https://www.frontiersin.org/files/Articles/378098/fcvm-05-00089-HTML/image_m/fcvm-05-00089-g001.jpg">
            <a:extLst>
              <a:ext uri="{FF2B5EF4-FFF2-40B4-BE49-F238E27FC236}">
                <a16:creationId xmlns:a16="http://schemas.microsoft.com/office/drawing/2014/main" id="{E56F5A53-3DE8-064F-8CC7-0A252200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67" t="-2075" r="37050" b="11825"/>
          <a:stretch/>
        </p:blipFill>
        <p:spPr bwMode="auto">
          <a:xfrm>
            <a:off x="8501886" y="4313875"/>
            <a:ext cx="2644348" cy="28373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1410197-1E64-9448-8BB8-66BC20166267}"/>
              </a:ext>
            </a:extLst>
          </p:cNvPr>
          <p:cNvSpPr txBox="1"/>
          <p:nvPr/>
        </p:nvSpPr>
        <p:spPr>
          <a:xfrm>
            <a:off x="8682524" y="7075718"/>
            <a:ext cx="1981750" cy="830997"/>
          </a:xfrm>
          <a:prstGeom prst="rect">
            <a:avLst/>
          </a:prstGeom>
          <a:noFill/>
        </p:spPr>
        <p:txBody>
          <a:bodyPr wrap="square" rtlCol="0">
            <a:spAutoFit/>
          </a:bodyPr>
          <a:lstStyle/>
          <a:p>
            <a:pPr algn="ctr"/>
            <a:r>
              <a:rPr lang="en-US" sz="2400" dirty="0"/>
              <a:t>Data integration</a:t>
            </a:r>
          </a:p>
        </p:txBody>
      </p:sp>
      <p:sp>
        <p:nvSpPr>
          <p:cNvPr id="60" name="TextBox 59">
            <a:extLst>
              <a:ext uri="{FF2B5EF4-FFF2-40B4-BE49-F238E27FC236}">
                <a16:creationId xmlns:a16="http://schemas.microsoft.com/office/drawing/2014/main" id="{1E1604F4-3DA2-4D4A-95DC-34743D761540}"/>
              </a:ext>
            </a:extLst>
          </p:cNvPr>
          <p:cNvSpPr txBox="1"/>
          <p:nvPr/>
        </p:nvSpPr>
        <p:spPr>
          <a:xfrm>
            <a:off x="10669516" y="7129282"/>
            <a:ext cx="2876440" cy="461665"/>
          </a:xfrm>
          <a:prstGeom prst="rect">
            <a:avLst/>
          </a:prstGeom>
          <a:noFill/>
        </p:spPr>
        <p:txBody>
          <a:bodyPr wrap="square" rtlCol="0">
            <a:spAutoFit/>
          </a:bodyPr>
          <a:lstStyle/>
          <a:p>
            <a:pPr algn="ctr"/>
            <a:r>
              <a:rPr lang="en-US" sz="2400" dirty="0"/>
              <a:t>Signatures</a:t>
            </a:r>
          </a:p>
        </p:txBody>
      </p:sp>
      <p:sp>
        <p:nvSpPr>
          <p:cNvPr id="45" name="TextBox 44">
            <a:extLst>
              <a:ext uri="{FF2B5EF4-FFF2-40B4-BE49-F238E27FC236}">
                <a16:creationId xmlns:a16="http://schemas.microsoft.com/office/drawing/2014/main" id="{891550A0-FE2B-444B-9B98-C28CC5AE7FAC}"/>
              </a:ext>
            </a:extLst>
          </p:cNvPr>
          <p:cNvSpPr txBox="1"/>
          <p:nvPr/>
        </p:nvSpPr>
        <p:spPr>
          <a:xfrm>
            <a:off x="12079630" y="3172995"/>
            <a:ext cx="1070549" cy="369332"/>
          </a:xfrm>
          <a:prstGeom prst="rect">
            <a:avLst/>
          </a:prstGeom>
          <a:noFill/>
        </p:spPr>
        <p:txBody>
          <a:bodyPr wrap="none" rtlCol="0">
            <a:spAutoFit/>
          </a:bodyPr>
          <a:lstStyle/>
          <a:p>
            <a:r>
              <a:rPr lang="en-US" dirty="0"/>
              <a:t>tolerance</a:t>
            </a:r>
          </a:p>
        </p:txBody>
      </p:sp>
      <p:sp>
        <p:nvSpPr>
          <p:cNvPr id="62" name="TextBox 61">
            <a:extLst>
              <a:ext uri="{FF2B5EF4-FFF2-40B4-BE49-F238E27FC236}">
                <a16:creationId xmlns:a16="http://schemas.microsoft.com/office/drawing/2014/main" id="{90ACD09F-B4BC-AA45-9184-2D1935956749}"/>
              </a:ext>
            </a:extLst>
          </p:cNvPr>
          <p:cNvSpPr txBox="1"/>
          <p:nvPr/>
        </p:nvSpPr>
        <p:spPr>
          <a:xfrm>
            <a:off x="13499144" y="6323501"/>
            <a:ext cx="1122423" cy="369332"/>
          </a:xfrm>
          <a:prstGeom prst="rect">
            <a:avLst/>
          </a:prstGeom>
          <a:noFill/>
        </p:spPr>
        <p:txBody>
          <a:bodyPr wrap="none" rtlCol="0">
            <a:spAutoFit/>
          </a:bodyPr>
          <a:lstStyle/>
          <a:p>
            <a:r>
              <a:rPr lang="en-US" dirty="0"/>
              <a:t>sensitivity</a:t>
            </a:r>
          </a:p>
        </p:txBody>
      </p:sp>
      <p:cxnSp>
        <p:nvCxnSpPr>
          <p:cNvPr id="63" name="Straight Arrow Connector 62">
            <a:extLst>
              <a:ext uri="{FF2B5EF4-FFF2-40B4-BE49-F238E27FC236}">
                <a16:creationId xmlns:a16="http://schemas.microsoft.com/office/drawing/2014/main" id="{391B8F1E-82C1-8E40-91DD-9FCABF96DC76}"/>
              </a:ext>
            </a:extLst>
          </p:cNvPr>
          <p:cNvCxnSpPr>
            <a:cxnSpLocks/>
          </p:cNvCxnSpPr>
          <p:nvPr/>
        </p:nvCxnSpPr>
        <p:spPr>
          <a:xfrm>
            <a:off x="5083934" y="6442338"/>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8477CB-06B5-0D4D-A7F5-7E2EDD84CCF2}"/>
              </a:ext>
            </a:extLst>
          </p:cNvPr>
          <p:cNvCxnSpPr>
            <a:cxnSpLocks/>
          </p:cNvCxnSpPr>
          <p:nvPr/>
        </p:nvCxnSpPr>
        <p:spPr>
          <a:xfrm>
            <a:off x="7714364" y="6620657"/>
            <a:ext cx="3953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12" descr="https://www.frontiersin.org/files/Articles/378098/fcvm-05-00089-HTML/image_m/fcvm-05-00089-g001.jpg">
            <a:extLst>
              <a:ext uri="{FF2B5EF4-FFF2-40B4-BE49-F238E27FC236}">
                <a16:creationId xmlns:a16="http://schemas.microsoft.com/office/drawing/2014/main" id="{E2D6FB88-88D9-6646-AFA4-43479B255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16" t="-992" r="20347" b="43053"/>
          <a:stretch/>
        </p:blipFill>
        <p:spPr bwMode="auto">
          <a:xfrm>
            <a:off x="13431296" y="7096340"/>
            <a:ext cx="1219504" cy="152411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C6F5E3A-3137-964B-B1E2-EA9CBFCC6A1D}"/>
              </a:ext>
            </a:extLst>
          </p:cNvPr>
          <p:cNvGrpSpPr/>
          <p:nvPr/>
        </p:nvGrpSpPr>
        <p:grpSpPr>
          <a:xfrm>
            <a:off x="11568372" y="4209601"/>
            <a:ext cx="593010" cy="547949"/>
            <a:chOff x="12393520" y="4443531"/>
            <a:chExt cx="444205" cy="319725"/>
          </a:xfrm>
        </p:grpSpPr>
        <p:sp>
          <p:nvSpPr>
            <p:cNvPr id="2" name="Oval 1">
              <a:extLst>
                <a:ext uri="{FF2B5EF4-FFF2-40B4-BE49-F238E27FC236}">
                  <a16:creationId xmlns:a16="http://schemas.microsoft.com/office/drawing/2014/main" id="{9E2D8D69-4914-EA47-A486-FEF1AE6DF346}"/>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902D47C-2799-244E-9435-107E5CA6193A}"/>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01BD1FF-32A1-DF4C-9214-20B14FAE982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73AF3A5-27B5-C643-8A00-7A689699F04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17D80DB-CF48-7D46-8DE8-BC6696A119A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BF7AD31-9FE8-5B4A-B917-D372904E8485}"/>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D03DE35-979A-A048-9852-E5FF56130F56}"/>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44A706DE-CDA2-D444-BD31-4E9791931213}"/>
              </a:ext>
            </a:extLst>
          </p:cNvPr>
          <p:cNvGrpSpPr/>
          <p:nvPr/>
        </p:nvGrpSpPr>
        <p:grpSpPr>
          <a:xfrm>
            <a:off x="12943362" y="4219257"/>
            <a:ext cx="593010" cy="547949"/>
            <a:chOff x="12393520" y="4443531"/>
            <a:chExt cx="444205" cy="319725"/>
          </a:xfrm>
        </p:grpSpPr>
        <p:sp>
          <p:nvSpPr>
            <p:cNvPr id="52" name="Oval 51">
              <a:extLst>
                <a:ext uri="{FF2B5EF4-FFF2-40B4-BE49-F238E27FC236}">
                  <a16:creationId xmlns:a16="http://schemas.microsoft.com/office/drawing/2014/main" id="{6012D5F9-ED86-D949-9FA2-6668C4A03B51}"/>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353FD94-0544-574A-89E5-338579599F32}"/>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CC37584-27FD-9144-A34A-6609CC670549}"/>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2D45C7B-CFEB-4746-884C-0AFCAEEDC379}"/>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E58D038-2D64-7D41-BFD7-52EFA239C23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BAB1AFB-94B5-854A-A10A-F9C5DF00644E}"/>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1CE41CB-6B26-514D-8EA5-8E909F5411E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C8AE01-7D8B-694B-A624-B8498626722D}"/>
              </a:ext>
            </a:extLst>
          </p:cNvPr>
          <p:cNvGrpSpPr/>
          <p:nvPr/>
        </p:nvGrpSpPr>
        <p:grpSpPr>
          <a:xfrm>
            <a:off x="12343251" y="3680439"/>
            <a:ext cx="593010" cy="547949"/>
            <a:chOff x="12393520" y="4443531"/>
            <a:chExt cx="444205" cy="319725"/>
          </a:xfrm>
        </p:grpSpPr>
        <p:sp>
          <p:nvSpPr>
            <p:cNvPr id="67" name="Oval 66">
              <a:extLst>
                <a:ext uri="{FF2B5EF4-FFF2-40B4-BE49-F238E27FC236}">
                  <a16:creationId xmlns:a16="http://schemas.microsoft.com/office/drawing/2014/main" id="{EA783DAB-36C3-E84D-920F-57F49A6A0F7F}"/>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2FD9D3E-56C3-6445-8582-D019A59A5D8C}"/>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A0971C-6795-6B42-A2CA-26239451B5CD}"/>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229A416-7B18-9F44-BE41-4466E31FA29F}"/>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0A3A634-4A89-CE4A-A8B3-1121122D554D}"/>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EA35D7B-18DB-8842-89BE-4D3FB0C74EC1}"/>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28755A2-57A5-F040-8DB1-C0B90DC79022}"/>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1385AA4F-9C62-B14A-BCAC-83A0EB4B8638}"/>
              </a:ext>
            </a:extLst>
          </p:cNvPr>
          <p:cNvSpPr txBox="1"/>
          <p:nvPr/>
        </p:nvSpPr>
        <p:spPr>
          <a:xfrm>
            <a:off x="13803440" y="3172995"/>
            <a:ext cx="1122423" cy="369332"/>
          </a:xfrm>
          <a:prstGeom prst="rect">
            <a:avLst/>
          </a:prstGeom>
          <a:noFill/>
        </p:spPr>
        <p:txBody>
          <a:bodyPr wrap="none" rtlCol="0">
            <a:spAutoFit/>
          </a:bodyPr>
          <a:lstStyle/>
          <a:p>
            <a:r>
              <a:rPr lang="en-US" dirty="0"/>
              <a:t>sensitivity</a:t>
            </a:r>
          </a:p>
        </p:txBody>
      </p:sp>
      <p:grpSp>
        <p:nvGrpSpPr>
          <p:cNvPr id="101" name="Group 100">
            <a:extLst>
              <a:ext uri="{FF2B5EF4-FFF2-40B4-BE49-F238E27FC236}">
                <a16:creationId xmlns:a16="http://schemas.microsoft.com/office/drawing/2014/main" id="{97BB157F-790E-FB48-B180-5C13D949A0A1}"/>
              </a:ext>
            </a:extLst>
          </p:cNvPr>
          <p:cNvGrpSpPr/>
          <p:nvPr/>
        </p:nvGrpSpPr>
        <p:grpSpPr>
          <a:xfrm>
            <a:off x="13915830" y="4209601"/>
            <a:ext cx="593010" cy="547949"/>
            <a:chOff x="12393520" y="4443531"/>
            <a:chExt cx="444205" cy="319725"/>
          </a:xfrm>
        </p:grpSpPr>
        <p:sp>
          <p:nvSpPr>
            <p:cNvPr id="102" name="Oval 101">
              <a:extLst>
                <a:ext uri="{FF2B5EF4-FFF2-40B4-BE49-F238E27FC236}">
                  <a16:creationId xmlns:a16="http://schemas.microsoft.com/office/drawing/2014/main" id="{FFAAC557-A902-B94E-A3BF-8770D78A2F6D}"/>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BCB986DE-7950-9847-BC2F-6FBBBA8A60B5}"/>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7B3165F-0B76-E94A-8D45-1E42B13D51E2}"/>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B73B563-FB66-604C-BA80-C3F119961627}"/>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FAF4E17-98D2-C947-BC44-C93CDE225F0B}"/>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D81FD3-DB66-6842-BF11-638F6DE3709C}"/>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CC8E576-8519-E74A-86A4-EFE83EB7EEBB}"/>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974D89A3-DA22-234D-B1A6-EB25FF394625}"/>
              </a:ext>
            </a:extLst>
          </p:cNvPr>
          <p:cNvGrpSpPr/>
          <p:nvPr/>
        </p:nvGrpSpPr>
        <p:grpSpPr>
          <a:xfrm>
            <a:off x="15290820" y="4219257"/>
            <a:ext cx="593010" cy="547949"/>
            <a:chOff x="12393520" y="4443531"/>
            <a:chExt cx="444205" cy="319725"/>
          </a:xfrm>
        </p:grpSpPr>
        <p:sp>
          <p:nvSpPr>
            <p:cNvPr id="110" name="Oval 109">
              <a:extLst>
                <a:ext uri="{FF2B5EF4-FFF2-40B4-BE49-F238E27FC236}">
                  <a16:creationId xmlns:a16="http://schemas.microsoft.com/office/drawing/2014/main" id="{34BECF6D-C9A9-FB4C-981E-3309AE101ECA}"/>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307B468-DECA-CD40-9D82-789A853BA6DD}"/>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7DA640F-F72A-F340-8625-34830BEEAA7F}"/>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1FF6939-FF3A-274B-9C56-6B66196E5E51}"/>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EF00870-632E-F24B-8375-329609AB8D71}"/>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FB7A696-51AE-8747-A2EF-4FA8507FC0C3}"/>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C15CB2C-AE5F-3342-881C-965350F77D8D}"/>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01786693-47C6-BF4A-B062-9AB617162C7E}"/>
              </a:ext>
            </a:extLst>
          </p:cNvPr>
          <p:cNvGrpSpPr/>
          <p:nvPr/>
        </p:nvGrpSpPr>
        <p:grpSpPr>
          <a:xfrm>
            <a:off x="14690709" y="3680439"/>
            <a:ext cx="593010" cy="547949"/>
            <a:chOff x="12393520" y="4443531"/>
            <a:chExt cx="444205" cy="319725"/>
          </a:xfrm>
        </p:grpSpPr>
        <p:sp>
          <p:nvSpPr>
            <p:cNvPr id="118" name="Oval 117">
              <a:extLst>
                <a:ext uri="{FF2B5EF4-FFF2-40B4-BE49-F238E27FC236}">
                  <a16:creationId xmlns:a16="http://schemas.microsoft.com/office/drawing/2014/main" id="{86467215-38A7-0442-A622-C546B799B590}"/>
                </a:ext>
              </a:extLst>
            </p:cNvPr>
            <p:cNvSpPr/>
            <p:nvPr/>
          </p:nvSpPr>
          <p:spPr>
            <a:xfrm>
              <a:off x="12393521" y="4443531"/>
              <a:ext cx="102861" cy="75570"/>
            </a:xfrm>
            <a:prstGeom prst="ellipse">
              <a:avLst/>
            </a:prstGeom>
            <a:solidFill>
              <a:srgbClr val="D4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AF3A261-EC69-EE4F-A277-F09A4A675E7E}"/>
                </a:ext>
              </a:extLst>
            </p:cNvPr>
            <p:cNvSpPr/>
            <p:nvPr/>
          </p:nvSpPr>
          <p:spPr>
            <a:xfrm>
              <a:off x="12507136" y="4483824"/>
              <a:ext cx="102861" cy="75570"/>
            </a:xfrm>
            <a:prstGeom prst="ellipse">
              <a:avLst/>
            </a:prstGeom>
            <a:solidFill>
              <a:srgbClr val="B0B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893DEC3-11E8-614A-8E28-F461496A96B8}"/>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BA8A236-21D4-C641-B841-9D8C7797B662}"/>
                </a:ext>
              </a:extLst>
            </p:cNvPr>
            <p:cNvSpPr/>
            <p:nvPr/>
          </p:nvSpPr>
          <p:spPr>
            <a:xfrm>
              <a:off x="12393520" y="4649901"/>
              <a:ext cx="102861" cy="75570"/>
            </a:xfrm>
            <a:prstGeom prst="ellipse">
              <a:avLst/>
            </a:prstGeom>
            <a:solidFill>
              <a:srgbClr val="FC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2C16762-DDA9-894A-9F6C-9BA9860DE87A}"/>
                </a:ext>
              </a:extLst>
            </p:cNvPr>
            <p:cNvSpPr/>
            <p:nvPr/>
          </p:nvSpPr>
          <p:spPr>
            <a:xfrm>
              <a:off x="12513944" y="4687686"/>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12B37EC-F136-BD4E-B6B0-EE82BBBCD066}"/>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0507E2D-457E-FF4F-B6D1-E5F8484EAEB0}"/>
                </a:ext>
              </a:extLst>
            </p:cNvPr>
            <p:cNvSpPr/>
            <p:nvPr/>
          </p:nvSpPr>
          <p:spPr>
            <a:xfrm>
              <a:off x="12734864" y="4483824"/>
              <a:ext cx="102861" cy="75570"/>
            </a:xfrm>
            <a:prstGeom prst="ellipse">
              <a:avLst/>
            </a:prstGeom>
            <a:solidFill>
              <a:srgbClr val="BAD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56391C3F-58AD-7F45-8304-2542E314D203}"/>
              </a:ext>
            </a:extLst>
          </p:cNvPr>
          <p:cNvGrpSpPr/>
          <p:nvPr/>
        </p:nvGrpSpPr>
        <p:grpSpPr>
          <a:xfrm rot="16200000">
            <a:off x="16521414" y="3243117"/>
            <a:ext cx="1428684" cy="1725902"/>
            <a:chOff x="13733602" y="4182663"/>
            <a:chExt cx="1026165" cy="982218"/>
          </a:xfrm>
        </p:grpSpPr>
        <p:grpSp>
          <p:nvGrpSpPr>
            <p:cNvPr id="126" name="Group 125">
              <a:extLst>
                <a:ext uri="{FF2B5EF4-FFF2-40B4-BE49-F238E27FC236}">
                  <a16:creationId xmlns:a16="http://schemas.microsoft.com/office/drawing/2014/main" id="{F1B8B9E1-D1C7-0D41-99E6-20F630EB4148}"/>
                </a:ext>
              </a:extLst>
            </p:cNvPr>
            <p:cNvGrpSpPr/>
            <p:nvPr/>
          </p:nvGrpSpPr>
          <p:grpSpPr>
            <a:xfrm>
              <a:off x="13739520" y="4182663"/>
              <a:ext cx="444205" cy="319725"/>
              <a:chOff x="12393520" y="4443531"/>
              <a:chExt cx="444205" cy="319725"/>
            </a:xfrm>
          </p:grpSpPr>
          <p:sp>
            <p:nvSpPr>
              <p:cNvPr id="143" name="Oval 142">
                <a:extLst>
                  <a:ext uri="{FF2B5EF4-FFF2-40B4-BE49-F238E27FC236}">
                    <a16:creationId xmlns:a16="http://schemas.microsoft.com/office/drawing/2014/main" id="{3513B610-1290-C043-83B5-BCF0BB2136E2}"/>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B9470AA-EF49-CF42-AEBD-D966F80B2C95}"/>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2513AB6-03A2-9B45-BC50-FFE76A6D20C6}"/>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912DE84-A63A-F34C-B8BA-1C4B4D0FE82A}"/>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03E897E-53CE-454C-BB3B-5D4C9584604D}"/>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897D029-CEE0-864A-9003-44260B31CFB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DF39193-EB7B-2247-A8D9-122AE82FEB9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347B4573-FFE2-774E-8D17-1F0E14109B36}"/>
                </a:ext>
              </a:extLst>
            </p:cNvPr>
            <p:cNvGrpSpPr/>
            <p:nvPr/>
          </p:nvGrpSpPr>
          <p:grpSpPr>
            <a:xfrm>
              <a:off x="14315562" y="4444208"/>
              <a:ext cx="444205" cy="319725"/>
              <a:chOff x="12393520" y="4443531"/>
              <a:chExt cx="444205" cy="319725"/>
            </a:xfrm>
          </p:grpSpPr>
          <p:sp>
            <p:nvSpPr>
              <p:cNvPr id="136" name="Oval 135">
                <a:extLst>
                  <a:ext uri="{FF2B5EF4-FFF2-40B4-BE49-F238E27FC236}">
                    <a16:creationId xmlns:a16="http://schemas.microsoft.com/office/drawing/2014/main" id="{CA7ADA8D-A7CD-204D-8B87-86C4DC5D9A0F}"/>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3EB97B5-1218-4743-982F-1DC3AA2624D9}"/>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C119D16-AC98-7644-B5F4-835A226534C3}"/>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6714101-64A3-8D4B-A2EB-E9EAF666B21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A73691-D3E2-FC4C-ACDA-6D7A6A72E88C}"/>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C44C126-B881-2443-B8F0-D2DE3BDFFFA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6EBEC57-9585-0448-9FD4-5ED68B7D898E}"/>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0D697BD6-F19D-2E46-8E89-4729724973C9}"/>
                </a:ext>
              </a:extLst>
            </p:cNvPr>
            <p:cNvGrpSpPr/>
            <p:nvPr/>
          </p:nvGrpSpPr>
          <p:grpSpPr>
            <a:xfrm>
              <a:off x="13733602" y="4845156"/>
              <a:ext cx="444205" cy="319725"/>
              <a:chOff x="12393520" y="4443531"/>
              <a:chExt cx="444205" cy="319725"/>
            </a:xfrm>
          </p:grpSpPr>
          <p:sp>
            <p:nvSpPr>
              <p:cNvPr id="129" name="Oval 128">
                <a:extLst>
                  <a:ext uri="{FF2B5EF4-FFF2-40B4-BE49-F238E27FC236}">
                    <a16:creationId xmlns:a16="http://schemas.microsoft.com/office/drawing/2014/main" id="{297D8DAB-6017-734D-8F1D-FE7F19666296}"/>
                  </a:ext>
                </a:extLst>
              </p:cNvPr>
              <p:cNvSpPr/>
              <p:nvPr/>
            </p:nvSpPr>
            <p:spPr>
              <a:xfrm>
                <a:off x="12393521" y="444353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EA247076-49FE-2A44-928A-3A02F34D0423}"/>
                  </a:ext>
                </a:extLst>
              </p:cNvPr>
              <p:cNvSpPr/>
              <p:nvPr/>
            </p:nvSpPr>
            <p:spPr>
              <a:xfrm>
                <a:off x="12507136" y="4483824"/>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6307325-3E19-F34C-8969-2AA4D12DDABB}"/>
                  </a:ext>
                </a:extLst>
              </p:cNvPr>
              <p:cNvSpPr/>
              <p:nvPr/>
            </p:nvSpPr>
            <p:spPr>
              <a:xfrm>
                <a:off x="12419049" y="4541515"/>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50C7894-1AA2-3145-A5AA-41A718644759}"/>
                  </a:ext>
                </a:extLst>
              </p:cNvPr>
              <p:cNvSpPr/>
              <p:nvPr/>
            </p:nvSpPr>
            <p:spPr>
              <a:xfrm>
                <a:off x="12393520" y="4649901"/>
                <a:ext cx="102861" cy="75570"/>
              </a:xfrm>
              <a:prstGeom prst="ellipse">
                <a:avLst/>
              </a:prstGeom>
              <a:solidFill>
                <a:srgbClr val="FED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90A2E333-6B37-7B43-B899-AA289E876E9B}"/>
                  </a:ext>
                </a:extLst>
              </p:cNvPr>
              <p:cNvSpPr/>
              <p:nvPr/>
            </p:nvSpPr>
            <p:spPr>
              <a:xfrm>
                <a:off x="12513944" y="4687686"/>
                <a:ext cx="102861" cy="755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E04A8C5-07C2-E04D-9279-4C3BA1A73A7D}"/>
                  </a:ext>
                </a:extLst>
              </p:cNvPr>
              <p:cNvSpPr/>
              <p:nvPr/>
            </p:nvSpPr>
            <p:spPr>
              <a:xfrm>
                <a:off x="12612385" y="4539896"/>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9C29BBE-BD48-AF42-941D-68EC1A06C97F}"/>
                  </a:ext>
                </a:extLst>
              </p:cNvPr>
              <p:cNvSpPr/>
              <p:nvPr/>
            </p:nvSpPr>
            <p:spPr>
              <a:xfrm>
                <a:off x="12734864" y="4483824"/>
                <a:ext cx="102861" cy="75570"/>
              </a:xfrm>
              <a:prstGeom prst="ellipse">
                <a:avLst/>
              </a:prstGeom>
              <a:solidFill>
                <a:srgbClr val="87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7008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sitting, mirror, photo&#10;&#10;Description automatically generated">
            <a:extLst>
              <a:ext uri="{FF2B5EF4-FFF2-40B4-BE49-F238E27FC236}">
                <a16:creationId xmlns:a16="http://schemas.microsoft.com/office/drawing/2014/main" id="{62F15914-23CC-B544-B528-0491BC73D4D6}"/>
              </a:ext>
            </a:extLst>
          </p:cNvPr>
          <p:cNvPicPr>
            <a:picLocks noChangeAspect="1"/>
          </p:cNvPicPr>
          <p:nvPr/>
        </p:nvPicPr>
        <p:blipFill rotWithShape="1">
          <a:blip r:embed="rId2"/>
          <a:srcRect l="4771"/>
          <a:stretch/>
        </p:blipFill>
        <p:spPr>
          <a:xfrm rot="5400000">
            <a:off x="8052408" y="792504"/>
            <a:ext cx="4013760" cy="3161110"/>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F0ED33C4-6D97-A74D-89D4-3FF99B41CF39}"/>
              </a:ext>
            </a:extLst>
          </p:cNvPr>
          <p:cNvPicPr>
            <a:picLocks noChangeAspect="1"/>
          </p:cNvPicPr>
          <p:nvPr/>
        </p:nvPicPr>
        <p:blipFill rotWithShape="1">
          <a:blip r:embed="rId3"/>
          <a:srcRect l="1332" t="66114" r="8956"/>
          <a:stretch/>
        </p:blipFill>
        <p:spPr>
          <a:xfrm>
            <a:off x="-26125" y="7447417"/>
            <a:ext cx="8177348" cy="2092158"/>
          </a:xfrm>
          <a:prstGeom prst="rect">
            <a:avLst/>
          </a:prstGeom>
        </p:spPr>
      </p:pic>
      <p:pic>
        <p:nvPicPr>
          <p:cNvPr id="26" name="Picture 25" descr="A picture containing screenshot&#10;&#10;Description automatically generated">
            <a:extLst>
              <a:ext uri="{FF2B5EF4-FFF2-40B4-BE49-F238E27FC236}">
                <a16:creationId xmlns:a16="http://schemas.microsoft.com/office/drawing/2014/main" id="{4331AEF6-453A-7945-A069-95883ACB7889}"/>
              </a:ext>
            </a:extLst>
          </p:cNvPr>
          <p:cNvPicPr>
            <a:picLocks noChangeAspect="1"/>
          </p:cNvPicPr>
          <p:nvPr/>
        </p:nvPicPr>
        <p:blipFill rotWithShape="1">
          <a:blip r:embed="rId4"/>
          <a:srcRect l="2937" t="65083" r="59159" b="1"/>
          <a:stretch/>
        </p:blipFill>
        <p:spPr>
          <a:xfrm>
            <a:off x="8184041" y="7508780"/>
            <a:ext cx="4007959" cy="2030795"/>
          </a:xfrm>
          <a:prstGeom prst="rect">
            <a:avLst/>
          </a:prstGeom>
        </p:spPr>
      </p:pic>
      <p:pic>
        <p:nvPicPr>
          <p:cNvPr id="31" name="Picture 30" descr="A close up of a turtle&#10;&#10;Description automatically generated">
            <a:extLst>
              <a:ext uri="{FF2B5EF4-FFF2-40B4-BE49-F238E27FC236}">
                <a16:creationId xmlns:a16="http://schemas.microsoft.com/office/drawing/2014/main" id="{EB606930-688E-0F4C-82D4-0703E2028502}"/>
              </a:ext>
            </a:extLst>
          </p:cNvPr>
          <p:cNvPicPr>
            <a:picLocks noChangeAspect="1"/>
          </p:cNvPicPr>
          <p:nvPr/>
        </p:nvPicPr>
        <p:blipFill rotWithShape="1">
          <a:blip r:embed="rId5"/>
          <a:srcRect l="3897"/>
          <a:stretch/>
        </p:blipFill>
        <p:spPr>
          <a:xfrm rot="5400000">
            <a:off x="206457" y="810899"/>
            <a:ext cx="4050549" cy="3161110"/>
          </a:xfrm>
          <a:prstGeom prst="rect">
            <a:avLst/>
          </a:prstGeom>
        </p:spPr>
      </p:pic>
      <p:pic>
        <p:nvPicPr>
          <p:cNvPr id="35" name="Picture 34" descr="A picture containing indoor, table, food, cup&#10;&#10;Description automatically generated">
            <a:extLst>
              <a:ext uri="{FF2B5EF4-FFF2-40B4-BE49-F238E27FC236}">
                <a16:creationId xmlns:a16="http://schemas.microsoft.com/office/drawing/2014/main" id="{1769F823-2B43-9044-B832-8960955091E1}"/>
              </a:ext>
            </a:extLst>
          </p:cNvPr>
          <p:cNvPicPr>
            <a:picLocks noChangeAspect="1"/>
          </p:cNvPicPr>
          <p:nvPr/>
        </p:nvPicPr>
        <p:blipFill rotWithShape="1">
          <a:blip r:embed="rId6"/>
          <a:srcRect l="3110" t="24897" r="69674" b="46871"/>
          <a:stretch/>
        </p:blipFill>
        <p:spPr>
          <a:xfrm rot="5400000">
            <a:off x="4109582" y="825277"/>
            <a:ext cx="4063318" cy="3161110"/>
          </a:xfrm>
          <a:prstGeom prst="rect">
            <a:avLst/>
          </a:prstGeom>
        </p:spPr>
      </p:pic>
      <p:grpSp>
        <p:nvGrpSpPr>
          <p:cNvPr id="47" name="Group 46">
            <a:extLst>
              <a:ext uri="{FF2B5EF4-FFF2-40B4-BE49-F238E27FC236}">
                <a16:creationId xmlns:a16="http://schemas.microsoft.com/office/drawing/2014/main" id="{D153123C-3A42-144E-B08D-B880698605C4}"/>
              </a:ext>
            </a:extLst>
          </p:cNvPr>
          <p:cNvGrpSpPr/>
          <p:nvPr/>
        </p:nvGrpSpPr>
        <p:grpSpPr>
          <a:xfrm>
            <a:off x="1635" y="4580510"/>
            <a:ext cx="11887801" cy="2928269"/>
            <a:chOff x="87695" y="4429497"/>
            <a:chExt cx="11887801" cy="2928269"/>
          </a:xfrm>
        </p:grpSpPr>
        <p:grpSp>
          <p:nvGrpSpPr>
            <p:cNvPr id="27" name="Group 26">
              <a:extLst>
                <a:ext uri="{FF2B5EF4-FFF2-40B4-BE49-F238E27FC236}">
                  <a16:creationId xmlns:a16="http://schemas.microsoft.com/office/drawing/2014/main" id="{39D46D06-58F2-3041-9C6E-09BE51E2E7BB}"/>
                </a:ext>
              </a:extLst>
            </p:cNvPr>
            <p:cNvGrpSpPr/>
            <p:nvPr/>
          </p:nvGrpSpPr>
          <p:grpSpPr>
            <a:xfrm>
              <a:off x="88296" y="4638062"/>
              <a:ext cx="11887200" cy="2446020"/>
              <a:chOff x="152400" y="617220"/>
              <a:chExt cx="11887200" cy="2446020"/>
            </a:xfrm>
          </p:grpSpPr>
          <p:pic>
            <p:nvPicPr>
              <p:cNvPr id="7" name="Picture 6" descr="A screenshot of a cell phone&#10;&#10;Description automatically generated">
                <a:extLst>
                  <a:ext uri="{FF2B5EF4-FFF2-40B4-BE49-F238E27FC236}">
                    <a16:creationId xmlns:a16="http://schemas.microsoft.com/office/drawing/2014/main" id="{846E98A7-40C0-A44D-AB77-87C80D99EC1A}"/>
                  </a:ext>
                </a:extLst>
              </p:cNvPr>
              <p:cNvPicPr>
                <a:picLocks noChangeAspect="1"/>
              </p:cNvPicPr>
              <p:nvPr/>
            </p:nvPicPr>
            <p:blipFill rotWithShape="1">
              <a:blip r:embed="rId7"/>
              <a:srcRect t="3194" b="59042"/>
              <a:stretch/>
            </p:blipFill>
            <p:spPr>
              <a:xfrm>
                <a:off x="152400" y="617220"/>
                <a:ext cx="11887200" cy="2446020"/>
              </a:xfrm>
              <a:prstGeom prst="rect">
                <a:avLst/>
              </a:prstGeom>
            </p:spPr>
          </p:pic>
          <p:pic>
            <p:nvPicPr>
              <p:cNvPr id="13" name="Picture 12">
                <a:extLst>
                  <a:ext uri="{FF2B5EF4-FFF2-40B4-BE49-F238E27FC236}">
                    <a16:creationId xmlns:a16="http://schemas.microsoft.com/office/drawing/2014/main" id="{C58079EC-68B3-714A-B621-55E2DC84BD4A}"/>
                  </a:ext>
                </a:extLst>
              </p:cNvPr>
              <p:cNvPicPr>
                <a:picLocks noChangeAspect="1"/>
              </p:cNvPicPr>
              <p:nvPr/>
            </p:nvPicPr>
            <p:blipFill rotWithShape="1">
              <a:blip r:embed="rId8"/>
              <a:srcRect l="27773" t="13376" r="65136" b="72175"/>
              <a:stretch/>
            </p:blipFill>
            <p:spPr>
              <a:xfrm rot="18432401">
                <a:off x="893736" y="1189680"/>
                <a:ext cx="412744" cy="436871"/>
              </a:xfrm>
              <a:prstGeom prst="rect">
                <a:avLst/>
              </a:prstGeom>
            </p:spPr>
          </p:pic>
          <p:pic>
            <p:nvPicPr>
              <p:cNvPr id="15" name="Picture 14">
                <a:extLst>
                  <a:ext uri="{FF2B5EF4-FFF2-40B4-BE49-F238E27FC236}">
                    <a16:creationId xmlns:a16="http://schemas.microsoft.com/office/drawing/2014/main" id="{2BC117A3-8A0F-9245-A290-B4D40A0160CB}"/>
                  </a:ext>
                </a:extLst>
              </p:cNvPr>
              <p:cNvPicPr>
                <a:picLocks noChangeAspect="1"/>
              </p:cNvPicPr>
              <p:nvPr/>
            </p:nvPicPr>
            <p:blipFill rotWithShape="1">
              <a:blip r:embed="rId8"/>
              <a:srcRect l="43206" t="12219" r="45699" b="69606"/>
              <a:stretch/>
            </p:blipFill>
            <p:spPr>
              <a:xfrm rot="435328">
                <a:off x="1466218" y="994946"/>
                <a:ext cx="493853" cy="420236"/>
              </a:xfrm>
              <a:prstGeom prst="rect">
                <a:avLst/>
              </a:prstGeom>
            </p:spPr>
          </p:pic>
          <p:pic>
            <p:nvPicPr>
              <p:cNvPr id="17" name="Picture 16">
                <a:extLst>
                  <a:ext uri="{FF2B5EF4-FFF2-40B4-BE49-F238E27FC236}">
                    <a16:creationId xmlns:a16="http://schemas.microsoft.com/office/drawing/2014/main" id="{B9C77CC3-9BF6-F94C-80D6-69E2C357933D}"/>
                  </a:ext>
                </a:extLst>
              </p:cNvPr>
              <p:cNvPicPr>
                <a:picLocks noChangeAspect="1"/>
              </p:cNvPicPr>
              <p:nvPr/>
            </p:nvPicPr>
            <p:blipFill rotWithShape="1">
              <a:blip r:embed="rId8"/>
              <a:srcRect l="85483" t="8047" r="992" b="68722"/>
              <a:stretch/>
            </p:blipFill>
            <p:spPr>
              <a:xfrm rot="20366620">
                <a:off x="1966111" y="1358693"/>
                <a:ext cx="501057" cy="562691"/>
              </a:xfrm>
              <a:prstGeom prst="rect">
                <a:avLst/>
              </a:prstGeom>
            </p:spPr>
          </p:pic>
          <p:pic>
            <p:nvPicPr>
              <p:cNvPr id="18" name="Picture 17">
                <a:extLst>
                  <a:ext uri="{FF2B5EF4-FFF2-40B4-BE49-F238E27FC236}">
                    <a16:creationId xmlns:a16="http://schemas.microsoft.com/office/drawing/2014/main" id="{825A645F-14B8-3C41-B2EF-E291116BF5B9}"/>
                  </a:ext>
                </a:extLst>
              </p:cNvPr>
              <p:cNvPicPr>
                <a:picLocks noChangeAspect="1"/>
              </p:cNvPicPr>
              <p:nvPr/>
            </p:nvPicPr>
            <p:blipFill rotWithShape="1">
              <a:blip r:embed="rId9"/>
              <a:srcRect l="82688" t="71885" r="8813" b="11374"/>
              <a:stretch/>
            </p:blipFill>
            <p:spPr>
              <a:xfrm rot="19903469">
                <a:off x="1590363" y="2058741"/>
                <a:ext cx="495796" cy="532273"/>
              </a:xfrm>
              <a:prstGeom prst="rect">
                <a:avLst/>
              </a:prstGeom>
            </p:spPr>
          </p:pic>
          <p:pic>
            <p:nvPicPr>
              <p:cNvPr id="19" name="Picture 18">
                <a:extLst>
                  <a:ext uri="{FF2B5EF4-FFF2-40B4-BE49-F238E27FC236}">
                    <a16:creationId xmlns:a16="http://schemas.microsoft.com/office/drawing/2014/main" id="{B2A7079F-0394-704D-B3A0-2B3C48D6FBE2}"/>
                  </a:ext>
                </a:extLst>
              </p:cNvPr>
              <p:cNvPicPr>
                <a:picLocks noChangeAspect="1"/>
              </p:cNvPicPr>
              <p:nvPr/>
            </p:nvPicPr>
            <p:blipFill rotWithShape="1">
              <a:blip r:embed="rId8"/>
              <a:srcRect l="13006" t="45187" r="73056" b="-463"/>
              <a:stretch/>
            </p:blipFill>
            <p:spPr>
              <a:xfrm rot="21259582">
                <a:off x="864576" y="1636597"/>
                <a:ext cx="407877" cy="748714"/>
              </a:xfrm>
              <a:prstGeom prst="rect">
                <a:avLst/>
              </a:prstGeom>
            </p:spPr>
          </p:pic>
        </p:grpSp>
        <p:sp>
          <p:nvSpPr>
            <p:cNvPr id="36" name="Rectangle 35">
              <a:extLst>
                <a:ext uri="{FF2B5EF4-FFF2-40B4-BE49-F238E27FC236}">
                  <a16:creationId xmlns:a16="http://schemas.microsoft.com/office/drawing/2014/main" id="{E3417A56-D343-0F4C-B7A2-D485F3E3E3D5}"/>
                </a:ext>
              </a:extLst>
            </p:cNvPr>
            <p:cNvSpPr/>
            <p:nvPr/>
          </p:nvSpPr>
          <p:spPr>
            <a:xfrm>
              <a:off x="88900" y="4429497"/>
              <a:ext cx="463257" cy="568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2309DA4-828F-C148-B8D7-407CC96487C0}"/>
                </a:ext>
              </a:extLst>
            </p:cNvPr>
            <p:cNvSpPr/>
            <p:nvPr/>
          </p:nvSpPr>
          <p:spPr>
            <a:xfrm>
              <a:off x="87695" y="6841775"/>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9955F9A-9AEB-C94C-9BDC-790019670585}"/>
                </a:ext>
              </a:extLst>
            </p:cNvPr>
            <p:cNvSpPr/>
            <p:nvPr/>
          </p:nvSpPr>
          <p:spPr>
            <a:xfrm>
              <a:off x="5800268" y="6756078"/>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2885B8-B7C1-2349-BCBB-86DD0DBF8FC5}"/>
                </a:ext>
              </a:extLst>
            </p:cNvPr>
            <p:cNvSpPr/>
            <p:nvPr/>
          </p:nvSpPr>
          <p:spPr>
            <a:xfrm>
              <a:off x="5952668" y="6908478"/>
              <a:ext cx="427033" cy="44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846E51-B5C7-654A-ABBA-AF4B99BA9EA1}"/>
                </a:ext>
              </a:extLst>
            </p:cNvPr>
            <p:cNvSpPr/>
            <p:nvPr/>
          </p:nvSpPr>
          <p:spPr>
            <a:xfrm rot="2075942">
              <a:off x="1190776" y="6026772"/>
              <a:ext cx="127208" cy="284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B58B30B-7C66-DB4C-AD9F-6718C986FAAB}"/>
                </a:ext>
              </a:extLst>
            </p:cNvPr>
            <p:cNvSpPr/>
            <p:nvPr/>
          </p:nvSpPr>
          <p:spPr>
            <a:xfrm rot="4839253">
              <a:off x="618006" y="6169353"/>
              <a:ext cx="438479" cy="7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0883F8-88B8-8047-B60F-870738EE48F2}"/>
                </a:ext>
              </a:extLst>
            </p:cNvPr>
            <p:cNvSpPr/>
            <p:nvPr/>
          </p:nvSpPr>
          <p:spPr>
            <a:xfrm rot="4301811">
              <a:off x="682007" y="5940883"/>
              <a:ext cx="226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2F32749-BF1A-8D4C-A074-75CAE26EC8A9}"/>
                </a:ext>
              </a:extLst>
            </p:cNvPr>
            <p:cNvSpPr/>
            <p:nvPr/>
          </p:nvSpPr>
          <p:spPr>
            <a:xfrm rot="4301811">
              <a:off x="832303" y="5651074"/>
              <a:ext cx="71079" cy="54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82CC03F-73A3-644F-99DD-0AE76D2FE499}"/>
                </a:ext>
              </a:extLst>
            </p:cNvPr>
            <p:cNvSpPr/>
            <p:nvPr/>
          </p:nvSpPr>
          <p:spPr>
            <a:xfrm rot="4301811">
              <a:off x="1990498" y="5405480"/>
              <a:ext cx="71079" cy="54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5BF6F473-5602-5A47-8A37-DE9391616F1A}"/>
              </a:ext>
            </a:extLst>
          </p:cNvPr>
          <p:cNvSpPr txBox="1"/>
          <p:nvPr/>
        </p:nvSpPr>
        <p:spPr>
          <a:xfrm>
            <a:off x="95109"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a:t>
            </a:r>
          </a:p>
        </p:txBody>
      </p:sp>
      <p:sp>
        <p:nvSpPr>
          <p:cNvPr id="49" name="TextBox 48">
            <a:extLst>
              <a:ext uri="{FF2B5EF4-FFF2-40B4-BE49-F238E27FC236}">
                <a16:creationId xmlns:a16="http://schemas.microsoft.com/office/drawing/2014/main" id="{9D80BB3F-55F4-F046-8498-160B411A99B8}"/>
              </a:ext>
            </a:extLst>
          </p:cNvPr>
          <p:cNvSpPr txBox="1"/>
          <p:nvPr/>
        </p:nvSpPr>
        <p:spPr>
          <a:xfrm>
            <a:off x="4083179"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B</a:t>
            </a:r>
          </a:p>
        </p:txBody>
      </p:sp>
      <p:sp>
        <p:nvSpPr>
          <p:cNvPr id="50" name="TextBox 49">
            <a:extLst>
              <a:ext uri="{FF2B5EF4-FFF2-40B4-BE49-F238E27FC236}">
                <a16:creationId xmlns:a16="http://schemas.microsoft.com/office/drawing/2014/main" id="{F0CCE650-3BDB-E34C-82B5-7179448B2797}"/>
              </a:ext>
            </a:extLst>
          </p:cNvPr>
          <p:cNvSpPr txBox="1"/>
          <p:nvPr/>
        </p:nvSpPr>
        <p:spPr>
          <a:xfrm>
            <a:off x="8062711" y="53663"/>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C</a:t>
            </a:r>
          </a:p>
        </p:txBody>
      </p:sp>
      <p:sp>
        <p:nvSpPr>
          <p:cNvPr id="52" name="TextBox 51">
            <a:extLst>
              <a:ext uri="{FF2B5EF4-FFF2-40B4-BE49-F238E27FC236}">
                <a16:creationId xmlns:a16="http://schemas.microsoft.com/office/drawing/2014/main" id="{90A696BC-FDE0-404E-9EAA-46A9507ECA9F}"/>
              </a:ext>
            </a:extLst>
          </p:cNvPr>
          <p:cNvSpPr txBox="1"/>
          <p:nvPr/>
        </p:nvSpPr>
        <p:spPr>
          <a:xfrm>
            <a:off x="95109" y="4424038"/>
            <a:ext cx="40748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D</a:t>
            </a:r>
          </a:p>
        </p:txBody>
      </p:sp>
      <p:sp>
        <p:nvSpPr>
          <p:cNvPr id="53" name="TextBox 52">
            <a:extLst>
              <a:ext uri="{FF2B5EF4-FFF2-40B4-BE49-F238E27FC236}">
                <a16:creationId xmlns:a16="http://schemas.microsoft.com/office/drawing/2014/main" id="{E6F96427-A70D-B44C-8F2B-414D83F71986}"/>
              </a:ext>
            </a:extLst>
          </p:cNvPr>
          <p:cNvSpPr txBox="1"/>
          <p:nvPr/>
        </p:nvSpPr>
        <p:spPr>
          <a:xfrm>
            <a:off x="112743" y="6992788"/>
            <a:ext cx="389850"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E</a:t>
            </a:r>
          </a:p>
        </p:txBody>
      </p:sp>
      <p:sp>
        <p:nvSpPr>
          <p:cNvPr id="54" name="TextBox 53">
            <a:extLst>
              <a:ext uri="{FF2B5EF4-FFF2-40B4-BE49-F238E27FC236}">
                <a16:creationId xmlns:a16="http://schemas.microsoft.com/office/drawing/2014/main" id="{489F40C9-32E7-BC49-9048-BF11BBA389BC}"/>
              </a:ext>
            </a:extLst>
          </p:cNvPr>
          <p:cNvSpPr txBox="1"/>
          <p:nvPr/>
        </p:nvSpPr>
        <p:spPr>
          <a:xfrm>
            <a:off x="8204675" y="6986819"/>
            <a:ext cx="372218"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F</a:t>
            </a:r>
          </a:p>
        </p:txBody>
      </p:sp>
      <p:sp>
        <p:nvSpPr>
          <p:cNvPr id="55" name="TextBox 54">
            <a:extLst>
              <a:ext uri="{FF2B5EF4-FFF2-40B4-BE49-F238E27FC236}">
                <a16:creationId xmlns:a16="http://schemas.microsoft.com/office/drawing/2014/main" id="{6519F9C5-63D8-7A44-B91F-5B3557F968F6}"/>
              </a:ext>
            </a:extLst>
          </p:cNvPr>
          <p:cNvSpPr txBox="1"/>
          <p:nvPr/>
        </p:nvSpPr>
        <p:spPr>
          <a:xfrm>
            <a:off x="2450812"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23 proteins </a:t>
            </a:r>
          </a:p>
        </p:txBody>
      </p:sp>
      <p:sp>
        <p:nvSpPr>
          <p:cNvPr id="56" name="TextBox 55">
            <a:extLst>
              <a:ext uri="{FF2B5EF4-FFF2-40B4-BE49-F238E27FC236}">
                <a16:creationId xmlns:a16="http://schemas.microsoft.com/office/drawing/2014/main" id="{BCCEF410-C61B-E247-852E-63CCACE43721}"/>
              </a:ext>
            </a:extLst>
          </p:cNvPr>
          <p:cNvSpPr txBox="1"/>
          <p:nvPr/>
        </p:nvSpPr>
        <p:spPr>
          <a:xfrm>
            <a:off x="3983743"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45 proteins </a:t>
            </a:r>
          </a:p>
        </p:txBody>
      </p:sp>
      <p:sp>
        <p:nvSpPr>
          <p:cNvPr id="57" name="TextBox 56">
            <a:extLst>
              <a:ext uri="{FF2B5EF4-FFF2-40B4-BE49-F238E27FC236}">
                <a16:creationId xmlns:a16="http://schemas.microsoft.com/office/drawing/2014/main" id="{446A58D7-0C3D-3F4F-BD19-FF8B78F73AAC}"/>
              </a:ext>
            </a:extLst>
          </p:cNvPr>
          <p:cNvSpPr txBox="1"/>
          <p:nvPr/>
        </p:nvSpPr>
        <p:spPr>
          <a:xfrm>
            <a:off x="5529482"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23 proteins </a:t>
            </a:r>
          </a:p>
        </p:txBody>
      </p:sp>
      <p:sp>
        <p:nvSpPr>
          <p:cNvPr id="59" name="TextBox 58">
            <a:extLst>
              <a:ext uri="{FF2B5EF4-FFF2-40B4-BE49-F238E27FC236}">
                <a16:creationId xmlns:a16="http://schemas.microsoft.com/office/drawing/2014/main" id="{99134F25-AE17-3845-817C-BBB81E6FC735}"/>
              </a:ext>
            </a:extLst>
          </p:cNvPr>
          <p:cNvSpPr txBox="1"/>
          <p:nvPr/>
        </p:nvSpPr>
        <p:spPr>
          <a:xfrm>
            <a:off x="917881"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85 proteins </a:t>
            </a:r>
          </a:p>
        </p:txBody>
      </p:sp>
      <p:sp>
        <p:nvSpPr>
          <p:cNvPr id="60" name="TextBox 59">
            <a:extLst>
              <a:ext uri="{FF2B5EF4-FFF2-40B4-BE49-F238E27FC236}">
                <a16:creationId xmlns:a16="http://schemas.microsoft.com/office/drawing/2014/main" id="{FAA66125-88CF-5545-8668-BA8218F9CED6}"/>
              </a:ext>
            </a:extLst>
          </p:cNvPr>
          <p:cNvSpPr txBox="1"/>
          <p:nvPr/>
        </p:nvSpPr>
        <p:spPr>
          <a:xfrm>
            <a:off x="7108040" y="7720743"/>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41 proteins </a:t>
            </a:r>
          </a:p>
        </p:txBody>
      </p:sp>
      <p:sp>
        <p:nvSpPr>
          <p:cNvPr id="61" name="TextBox 60">
            <a:extLst>
              <a:ext uri="{FF2B5EF4-FFF2-40B4-BE49-F238E27FC236}">
                <a16:creationId xmlns:a16="http://schemas.microsoft.com/office/drawing/2014/main" id="{AD249488-827C-A244-BE26-00E203BE650A}"/>
              </a:ext>
            </a:extLst>
          </p:cNvPr>
          <p:cNvSpPr txBox="1"/>
          <p:nvPr/>
        </p:nvSpPr>
        <p:spPr>
          <a:xfrm>
            <a:off x="8921531" y="7706455"/>
            <a:ext cx="113685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129 proteins </a:t>
            </a:r>
          </a:p>
        </p:txBody>
      </p:sp>
      <p:sp>
        <p:nvSpPr>
          <p:cNvPr id="62" name="TextBox 61">
            <a:extLst>
              <a:ext uri="{FF2B5EF4-FFF2-40B4-BE49-F238E27FC236}">
                <a16:creationId xmlns:a16="http://schemas.microsoft.com/office/drawing/2014/main" id="{13CF363F-1549-DD49-AD4B-68FFBE41AE27}"/>
              </a:ext>
            </a:extLst>
          </p:cNvPr>
          <p:cNvSpPr txBox="1"/>
          <p:nvPr/>
        </p:nvSpPr>
        <p:spPr>
          <a:xfrm>
            <a:off x="9987848" y="7706454"/>
            <a:ext cx="106631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n = 79 proteins </a:t>
            </a:r>
          </a:p>
        </p:txBody>
      </p:sp>
    </p:spTree>
    <p:extLst>
      <p:ext uri="{BB962C8B-B14F-4D97-AF65-F5344CB8AC3E}">
        <p14:creationId xmlns:p14="http://schemas.microsoft.com/office/powerpoint/2010/main" val="19690029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{5D9FB364-A18B-E24B-9608-2665B91C0FC5}tf16401369</Template>
  <TotalTime>9891</TotalTime>
  <Words>1199</Words>
  <Application>Microsoft Macintosh PowerPoint</Application>
  <PresentationFormat>Custom</PresentationFormat>
  <Paragraphs>170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Arial</vt:lpstr>
      <vt:lpstr>Calibri</vt:lpstr>
      <vt:lpstr>Calibri Light</vt:lpstr>
      <vt:lpstr>Daytona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92</cp:revision>
  <dcterms:created xsi:type="dcterms:W3CDTF">2020-04-14T19:02:52Z</dcterms:created>
  <dcterms:modified xsi:type="dcterms:W3CDTF">2020-09-14T21:20:10Z</dcterms:modified>
</cp:coreProperties>
</file>